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xml" ContentType="application/vnd.openxmlformats-officedocument.presentationml.tags+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0" r:id="rId2"/>
    <p:sldMasterId id="2147483661" r:id="rId3"/>
    <p:sldMasterId id="2147483667" r:id="rId4"/>
  </p:sldMasterIdLst>
  <p:notesMasterIdLst>
    <p:notesMasterId r:id="rId63"/>
  </p:notesMasterIdLst>
  <p:handoutMasterIdLst>
    <p:handoutMasterId r:id="rId64"/>
  </p:handoutMasterIdLst>
  <p:sldIdLst>
    <p:sldId id="257" r:id="rId5"/>
    <p:sldId id="258" r:id="rId6"/>
    <p:sldId id="259" r:id="rId7"/>
    <p:sldId id="260" r:id="rId8"/>
    <p:sldId id="327" r:id="rId9"/>
    <p:sldId id="328" r:id="rId10"/>
    <p:sldId id="329" r:id="rId11"/>
    <p:sldId id="337" r:id="rId12"/>
    <p:sldId id="345" r:id="rId13"/>
    <p:sldId id="338" r:id="rId14"/>
    <p:sldId id="339" r:id="rId15"/>
    <p:sldId id="340" r:id="rId16"/>
    <p:sldId id="341" r:id="rId17"/>
    <p:sldId id="342" r:id="rId18"/>
    <p:sldId id="343" r:id="rId19"/>
    <p:sldId id="344" r:id="rId20"/>
    <p:sldId id="330" r:id="rId21"/>
    <p:sldId id="262" r:id="rId22"/>
    <p:sldId id="318" r:id="rId23"/>
    <p:sldId id="289" r:id="rId24"/>
    <p:sldId id="288" r:id="rId25"/>
    <p:sldId id="287" r:id="rId26"/>
    <p:sldId id="286" r:id="rId27"/>
    <p:sldId id="285" r:id="rId28"/>
    <p:sldId id="284" r:id="rId29"/>
    <p:sldId id="283" r:id="rId30"/>
    <p:sldId id="282" r:id="rId31"/>
    <p:sldId id="281" r:id="rId32"/>
    <p:sldId id="280" r:id="rId33"/>
    <p:sldId id="279" r:id="rId34"/>
    <p:sldId id="278" r:id="rId35"/>
    <p:sldId id="277" r:id="rId36"/>
    <p:sldId id="276" r:id="rId37"/>
    <p:sldId id="275" r:id="rId38"/>
    <p:sldId id="274" r:id="rId39"/>
    <p:sldId id="273" r:id="rId40"/>
    <p:sldId id="272" r:id="rId41"/>
    <p:sldId id="297" r:id="rId42"/>
    <p:sldId id="290" r:id="rId43"/>
    <p:sldId id="296" r:id="rId44"/>
    <p:sldId id="295" r:id="rId45"/>
    <p:sldId id="294" r:id="rId46"/>
    <p:sldId id="293" r:id="rId47"/>
    <p:sldId id="292" r:id="rId48"/>
    <p:sldId id="291" r:id="rId49"/>
    <p:sldId id="263" r:id="rId50"/>
    <p:sldId id="298" r:id="rId51"/>
    <p:sldId id="299" r:id="rId52"/>
    <p:sldId id="320" r:id="rId53"/>
    <p:sldId id="394" r:id="rId54"/>
    <p:sldId id="396" r:id="rId55"/>
    <p:sldId id="397" r:id="rId56"/>
    <p:sldId id="398" r:id="rId57"/>
    <p:sldId id="399" r:id="rId58"/>
    <p:sldId id="400" r:id="rId59"/>
    <p:sldId id="408" r:id="rId60"/>
    <p:sldId id="409" r:id="rId61"/>
    <p:sldId id="410" r:id="rId6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5B5"/>
    <a:srgbClr val="DDDDDD"/>
    <a:srgbClr val="888888"/>
    <a:srgbClr val="404040"/>
    <a:srgbClr val="EBEBEB"/>
    <a:srgbClr val="151515"/>
    <a:srgbClr val="C7000B"/>
    <a:srgbClr val="575756"/>
    <a:srgbClr val="FFFFFF"/>
    <a:srgbClr val="DD4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91"/>
  </p:normalViewPr>
  <p:slideViewPr>
    <p:cSldViewPr snapToGrid="0" snapToObjects="1">
      <p:cViewPr varScale="1">
        <p:scale>
          <a:sx n="85" d="100"/>
          <a:sy n="85" d="100"/>
        </p:scale>
        <p:origin x="62" y="4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9" d="100"/>
          <a:sy n="49" d="100"/>
        </p:scale>
        <p:origin x="2640" y="64"/>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7/14/2021</a:t>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59840"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1988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进行模型压缩和重新训练的自动迭代，以保证模型的精度损失极小。无需重新训练的低比特量化技术实现模型从高精度浮点向定点运算转换，多种压缩技术和调优技术实现模型计算量满足端、边小硬件资源下的轻量化需求，模型压缩技术在特定领域场景下实现精度损失&lt;1%。</a:t>
            </a:r>
          </a:p>
          <a:p>
            <a:endParaRPr lang="zh-CN" altLang="en-US"/>
          </a:p>
          <a:p>
            <a:r>
              <a:rPr lang="zh-CN" altLang="en-US"/>
              <a:t>当训练数据量很大时，深度学习模型的训练将会非常耗时。在计算机视觉中，ImageNet-1k（包含 1000 个类别的图像分类数据集，以下简称 ImageNet）是经典、常用的一个数据集，如果我们在该数据集上用一块P100 GPU训练一个ResNet-50模型，则需要耗时将近1周，严重阻碍了深度学习应用的开发进度。因此，深度学习训练加速一直是学术界和工业界所关注的重要问题</a:t>
            </a:r>
          </a:p>
          <a:p>
            <a:endParaRPr lang="zh-CN" altLang="en-US"/>
          </a:p>
          <a:p>
            <a:r>
              <a:rPr lang="zh-CN" altLang="en-US"/>
              <a:t>分布式训练加速需要从软硬件两方面协同来考虑，仅单一的调优手段无法达到期望的加速效果。所以分布式加速的调优是一个系统工程，需要从硬件角度（芯片、硬件设计）考虑分布式训练架构，如系统的整体计算规格、网络带宽、高速缓存、功耗、散热等因素，充分考虑计算和通信的吞吐量关系，以实现计算和通信时延的隐藏。</a:t>
            </a:r>
          </a:p>
          <a:p>
            <a:endParaRPr lang="zh-CN" altLang="en-US"/>
          </a:p>
          <a:p>
            <a:r>
              <a:rPr lang="zh-CN" altLang="en-US"/>
              <a:t>软件设计需要结合高性能硬件特性，充分利用硬件高速网络实现高带宽分布式通信，实现高效的数据集本地数据缓存技术，通过训练调优算法，如混合并行，梯度压缩、卷积加速等技术，实现分布式训练系统软硬件端到端的高效协同优化，实现多机多卡分布式环境下训练加速。ModelArts 在千级别资源规格多机多卡分布式环境下，典型模型 ResNet50 在 ImageNet 数据集上实现加速比&gt;0.8，是行业领先水平。</a:t>
            </a:r>
          </a:p>
          <a:p>
            <a:endParaRPr lang="zh-CN" altLang="en-US"/>
          </a:p>
          <a:p>
            <a:r>
              <a:rPr altLang="zh-CN">
                <a:sym typeface="+mn-ea"/>
              </a:rPr>
              <a:t>吞吐量，即单位时间内处理的数据量。</a:t>
            </a:r>
            <a:endParaRPr lang="en-US" altLang="zh-CN"/>
          </a:p>
          <a:p>
            <a:pPr marL="0" indent="0">
              <a:buNone/>
            </a:pPr>
            <a:r>
              <a:rPr altLang="zh-CN">
                <a:sym typeface="+mn-ea"/>
              </a:rPr>
              <a:t>        收敛时间，即达到一定的收敛精度所需的时间。</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ModelArts提供模型、服务管理能力，支持多厂商多框架多功能的镜像和模型统一纳管。</a:t>
            </a:r>
          </a:p>
          <a:p>
            <a:endParaRPr lang="zh-CN" altLang="en-US"/>
          </a:p>
          <a:p>
            <a:r>
              <a:rPr lang="zh-CN" altLang="en-US"/>
              <a:t>通常AI模型部署和规模化落地非常复杂。</a:t>
            </a:r>
          </a:p>
          <a:p>
            <a:endParaRPr lang="zh-CN" altLang="en-US"/>
          </a:p>
          <a:p>
            <a:r>
              <a:rPr lang="zh-CN" altLang="en-US"/>
              <a:t>例如，智慧交通项目中，在获得训练好的模型后，需要部署到云、边、端多种场景。如果在端侧部署，需要一次性部署到不同规格、不同厂商的摄像机上，这是一项非常耗时、费力的巨大工程，ModelArts支持将训练好的模型一键部署到端、边、云的各种设备上和各种场景上，并且还为个人开发者、企业和设备生产厂商提供了一整套安全可靠的一站式部署方式。</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AI 要规模化走进各行各业，必须要降低AI模型开发难度和门槛。当前仅少数算法工程师和研究员掌握AI的开发和调优能力，并且大多数算法工程师仅掌握算法原型开发能力，缺少相关的原型到真正产品化、工程化的能力。而对于大多数业务开发者来说，更是不具备AI算法的开发和参数调优能力。这导致大多数企业都不具备AI开发能力。</a:t>
            </a:r>
          </a:p>
          <a:p>
            <a:endParaRPr lang="zh-CN" altLang="en-US"/>
          </a:p>
          <a:p>
            <a:endParaRPr lang="zh-CN" altLang="en-US"/>
          </a:p>
          <a:p>
            <a:r>
              <a:rPr lang="zh-CN" altLang="en-US"/>
              <a:t>ModelArts通过机器学习的方式帮助不具备算法开发能力的业务开发者实现算法的开发，基于迁移学习、自动神经网络架构搜索实现模型自动生成，通过算法实现模型训练的参数自动化选择和模型自动调优的自动学习功能，让零AI基础的业务开发者可快速完成模型的训练和部署。依据开发者提供的标注数据及选择的场景，无需任何代码开发，自动生成满足用户精度要求的模型。可支持图片分类、物体检测、预测分析、声音分类场景。可根据最终部署环境和开发者需求的推理速度，自动调优并生成满足要求的模型</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ModelArts在AI Gallery中提供了适用于“物体检测”、“图像分类”和“文本分类”等场景的预置算法，官方提供的算法列表及其详细描述</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确定目的</a:t>
            </a:r>
          </a:p>
          <a:p>
            <a:endParaRPr lang="zh-CN" altLang="en-US"/>
          </a:p>
          <a:p>
            <a:pPr marL="0" indent="0">
              <a:buNone/>
            </a:pPr>
            <a:r>
              <a:rPr lang="zh-CN" altLang="en-US"/>
              <a:t>在开始AI开发之前，必须明确要分析什么？要解决什么问题？商业目的是什么？基于商业的理解，整理AI开发框架和思路。例如，图像分类、物体检测等等。不同的项目对数据的要求，使用的AI开发手段也是不一样的。</a:t>
            </a:r>
          </a:p>
          <a:p>
            <a:endParaRPr lang="zh-CN" altLang="en-US"/>
          </a:p>
          <a:p>
            <a:r>
              <a:rPr lang="zh-CN" altLang="en-US"/>
              <a:t>准备数据</a:t>
            </a:r>
          </a:p>
          <a:p>
            <a:endParaRPr lang="zh-CN" altLang="en-US"/>
          </a:p>
          <a:p>
            <a:pPr marL="0" indent="0">
              <a:buNone/>
            </a:pPr>
            <a:r>
              <a:rPr lang="zh-CN" altLang="en-US"/>
              <a:t>数据准备主要是指收集和预处理数据的过程。</a:t>
            </a:r>
          </a:p>
          <a:p>
            <a:endParaRPr lang="zh-CN" altLang="en-US"/>
          </a:p>
          <a:p>
            <a:pPr marL="0" indent="0">
              <a:buNone/>
            </a:pPr>
            <a:r>
              <a:rPr lang="zh-CN" altLang="en-US"/>
              <a:t>按照确定的分析目的，有目的性的收集、整合相关数据，数据准备是AI开发的一个基础。此时最重要的是保证获取数据的真实可靠性。而事实上，不能一次性将所有数据都采集全，因此，在数据标注阶段你可能会发现还缺少某一部分数据源，反复调整优化。</a:t>
            </a:r>
          </a:p>
          <a:p>
            <a:endParaRPr lang="zh-CN" altLang="en-US"/>
          </a:p>
          <a:p>
            <a:r>
              <a:rPr lang="zh-CN" altLang="en-US"/>
              <a:t>训练模型</a:t>
            </a:r>
          </a:p>
          <a:p>
            <a:endParaRPr lang="zh-CN" altLang="en-US"/>
          </a:p>
          <a:p>
            <a:pPr marL="0" indent="0">
              <a:buNone/>
            </a:pPr>
            <a:r>
              <a:rPr altLang="zh-CN"/>
              <a:t>      </a:t>
            </a:r>
            <a:r>
              <a:rPr lang="zh-CN" altLang="en-US"/>
              <a:t>俗称“建模”，指通过分析手段、方法和技巧对准备好的数据进行探索分析，从中发现因果关系、内部联系和业务规律，为商业目的提供决策参考。训练模型的结果通常是一个或多个机器学习或深度学习模型，模型可以应用到新的数据中，得到预测、评价等结果。</a:t>
            </a:r>
          </a:p>
          <a:p>
            <a:endParaRPr lang="zh-CN" altLang="en-US"/>
          </a:p>
          <a:p>
            <a:pPr marL="0" indent="0">
              <a:buNone/>
            </a:pPr>
            <a:r>
              <a:rPr altLang="zh-CN"/>
              <a:t>     </a:t>
            </a:r>
            <a:r>
              <a:rPr lang="zh-CN" altLang="en-US"/>
              <a:t>业界主流的AI引擎有TensorFlow、Spark_MLlib、MXNet、Caffe、PyTorch、XGBoost-Sklearn、MindSpore等，大量的开发者基于主流AI引擎，开发并训练其业务所需的模型。</a:t>
            </a:r>
          </a:p>
          <a:p>
            <a:endParaRPr lang="zh-CN" altLang="en-US"/>
          </a:p>
          <a:p>
            <a:r>
              <a:rPr lang="zh-CN" altLang="en-US"/>
              <a:t>评估模型</a:t>
            </a:r>
          </a:p>
          <a:p>
            <a:endParaRPr lang="zh-CN" altLang="en-US"/>
          </a:p>
          <a:p>
            <a:pPr marL="0" indent="0">
              <a:buNone/>
            </a:pPr>
            <a:r>
              <a:rPr altLang="zh-CN"/>
              <a:t>     </a:t>
            </a:r>
            <a:r>
              <a:rPr lang="zh-CN" altLang="en-US"/>
              <a:t>训练得到模型之后，整个开发过程还不算结束，需要对模型进行评估和考察。往往不能一次性获得一个满意的模型，需要反复的调整算法参数、数据，不断评估训练生成的模型。</a:t>
            </a:r>
          </a:p>
          <a:p>
            <a:endParaRPr lang="zh-CN" altLang="en-US"/>
          </a:p>
          <a:p>
            <a:pPr marL="0" indent="0">
              <a:buNone/>
            </a:pPr>
            <a:r>
              <a:rPr altLang="zh-CN"/>
              <a:t>     </a:t>
            </a:r>
            <a:r>
              <a:rPr lang="zh-CN" altLang="en-US"/>
              <a:t>一些常用的指标，如准确率、召回率、AUC等，能帮助您有效的评估，最终获得一个满意的模型。</a:t>
            </a:r>
          </a:p>
          <a:p>
            <a:endParaRPr lang="zh-CN" altLang="en-US"/>
          </a:p>
          <a:p>
            <a:r>
              <a:rPr lang="zh-CN" altLang="en-US"/>
              <a:t>部署模型</a:t>
            </a:r>
          </a:p>
          <a:p>
            <a:endParaRPr lang="zh-CN" altLang="en-US"/>
          </a:p>
          <a:p>
            <a:pPr marL="0" indent="0">
              <a:buNone/>
            </a:pPr>
            <a:r>
              <a:rPr altLang="zh-CN"/>
              <a:t>      </a:t>
            </a:r>
            <a:r>
              <a:rPr lang="zh-CN" altLang="en-US"/>
              <a:t>模型的开发训练，是基于之前的已有数据（有可能是测试数据），而在得到一个满意的模型之后，需要将其应用到正式的实际数据或新产生数据中，进行预测、评价、或以可视化和报表的形式把数据中的高价值信息以精辟易懂的形式提供给决策人员，帮助其制定更加正确的商业策略。</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a:t>回归</a:t>
            </a:r>
          </a:p>
          <a:p>
            <a:pPr marL="0" indent="0">
              <a:buNone/>
            </a:pPr>
            <a:r>
              <a:rPr altLang="zh-CN"/>
              <a:t>     </a:t>
            </a:r>
            <a:r>
              <a:rPr lang="zh-CN" altLang="en-US"/>
              <a:t>回归反映的是数据属性值在时间上的特征，产生一个将数据项映射到一个实值预测变量的函数，发现变量或属性间的依赖关系，其主要研究问题包括数据序列的趋势特征、数据序列的预测以及数据间的关系等。它可以应用到市场营销的各个方面，如客户寻求、保持和预防客户流失活动、产品生命周期分析、销售趋势预测及有针对性的促销活动等。</a:t>
            </a:r>
          </a:p>
          <a:p>
            <a:pPr marL="0" indent="0">
              <a:buNone/>
            </a:pPr>
            <a:endParaRPr lang="zh-CN" altLang="en-US"/>
          </a:p>
          <a:p>
            <a:pPr marL="0" indent="0">
              <a:buNone/>
            </a:pPr>
            <a:r>
              <a:rPr lang="zh-CN" altLang="en-US"/>
              <a:t>分类</a:t>
            </a:r>
            <a:r>
              <a:rPr altLang="zh-CN"/>
              <a:t>   </a:t>
            </a:r>
          </a:p>
          <a:p>
            <a:pPr marL="0" indent="0">
              <a:buNone/>
            </a:pPr>
            <a:r>
              <a:rPr altLang="zh-CN"/>
              <a:t>   </a:t>
            </a:r>
            <a:r>
              <a:rPr lang="zh-CN" altLang="en-US"/>
              <a:t>分类是找出一组数据对象的共同特点并按照分类模式将其划分为不同的类，其目的是通过分类模型，将数据项映射到某个给定的类别。它可以应用到客户的分类、客户的属性和特征分析、客户满意度分析、客户的购买趋势预测等。</a:t>
            </a:r>
          </a:p>
          <a:p>
            <a:pPr marL="0" indent="0">
              <a:buNone/>
            </a:pPr>
            <a:endParaRPr lang="zh-CN" altLang="en-US"/>
          </a:p>
          <a:p>
            <a:pPr marL="0" indent="0">
              <a:buNone/>
            </a:pPr>
            <a:r>
              <a:rPr lang="zh-CN" altLang="en-US" sz="3200"/>
              <a:t>聚类</a:t>
            </a:r>
            <a:r>
              <a:rPr altLang="zh-CN" sz="3200"/>
              <a:t> </a:t>
            </a:r>
            <a:endParaRPr lang="zh-CN" altLang="en-US"/>
          </a:p>
          <a:p>
            <a:pPr marL="0" indent="0">
              <a:buNone/>
            </a:pPr>
            <a:r>
              <a:rPr lang="zh-CN" altLang="en-US"/>
              <a:t>聚类是把一组数据按照相似性和差异性分为几个类别，其目的是使得属于同一类别的数据间的相似性尽可能大，不同类别中的数据间的相似性尽可能小。它可以应用到客户群体的分类、客户背景分析、客户购买趋势预测、市场的细分等。与分类不同，聚类分析数据对象，而不考虑已知的类标号（一般训练数据中不提供类标号）。聚类可以产生这种标号。对象根据最大化类内的相似性、最小化类间的相似性的原则进行聚类或分组。对象的聚类是这样形成的，使得在一个聚类中的对象具有很高的相似性，而与其它聚类中的对象很不相似</a:t>
            </a:r>
          </a:p>
          <a:p>
            <a:pPr marL="0" indent="0">
              <a:buNone/>
            </a:pPr>
            <a:endParaRPr lang="zh-CN" altLang="en-US"/>
          </a:p>
          <a:p>
            <a:pPr marL="0" indent="0">
              <a:buNone/>
            </a:pPr>
            <a:endParaRPr lang="zh-CN" altLang="en-US"/>
          </a:p>
          <a:p>
            <a:pPr marL="0" indent="0">
              <a:buNone/>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odelArts数据管理提供了一套高效便捷的管理和标注数据框架。不仅支持图片、文本、语音、视频等多种数据类型，涵盖图像分类、目标检测、音频分割、文本分类等多个标注场景，可适用于各种AI项目，如计算机视觉、自然语言处理、音视频分析等；同时提供数据筛选、数据分析、数据处理、智能标注、团队标注以及版本管理等功能，AI开发者可基于该框架实现数据标注全流程处理</a:t>
            </a:r>
          </a:p>
          <a:p>
            <a:endParaRPr lang="zh-CN" altLang="en-US"/>
          </a:p>
          <a:p>
            <a:r>
              <a:rPr lang="zh-CN" altLang="en-US"/>
              <a:t>ModelArts数据管理为数据集提供聚类分析、数据清洗、数据增强、数据选择、特征分析等处理，可帮助开发者进一步理解数据、筛选数据、挖掘数据信息，从而准备出一份满足开发目标或项目要求的高价值数据。</a:t>
            </a:r>
          </a:p>
          <a:p>
            <a:endParaRPr lang="zh-CN" altLang="en-US"/>
          </a:p>
          <a:p>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搭建开发环境、选择AI算法框架、选择算法、调试代码、安装相应软件或者硬件加速驱动库都不是容易的事情，使得学习 AI 开发上手慢门槛高。为了解决这些问题，ModelArts算法开发平台简化了整个开发过程，以降低开发门槛，</a:t>
            </a:r>
          </a:p>
          <a:p>
            <a:endParaRPr lang="zh-CN" altLang="en-US"/>
          </a:p>
          <a:p>
            <a:r>
              <a:rPr lang="zh-CN" altLang="en-US"/>
              <a:t>支持所有主流的 AI 算法框架</a:t>
            </a:r>
          </a:p>
          <a:p>
            <a:endParaRPr lang="zh-CN" altLang="en-US"/>
          </a:p>
          <a:p>
            <a:r>
              <a:rPr lang="zh-CN" altLang="en-US"/>
              <a:t>机器学习和深度学习领域，主流开源的训练和推理计算框架包括TensorFlow、PyTorch、MXNet、MindSpore等。ModelArts平台为适应不同开发者的开发习惯及不同应用场景，支持所有主流AI计算框架，并提供友好易用的开发和调测环境。支持传统机器学习算法运行，如逻辑回归、决策树、聚类算法等；支持CNN、RNN、LSTM等多种类型的深度学习算法执行。</a:t>
            </a:r>
          </a:p>
          <a:p>
            <a:endParaRPr lang="zh-CN" altLang="en-US"/>
          </a:p>
          <a:p>
            <a:r>
              <a:rPr lang="zh-CN" altLang="en-US"/>
              <a:t>简化面向分布式训练的算法开发</a:t>
            </a:r>
          </a:p>
          <a:p>
            <a:endParaRPr lang="zh-CN" altLang="en-US"/>
          </a:p>
          <a:p>
            <a:r>
              <a:rPr lang="zh-CN" altLang="en-US"/>
              <a:t>深度学习需要大规模的加速计算，往往需要大规模GPU集群进行分布式加速。而现有的开源框架需要算法开发者写大量的代码实现在不同硬件上的分布式训练，而且不同框架的加速代码都不相同。为了解决这些痛点，需要一种轻型的分布式框架或者SDK，构建于TensorFlow、PyTorch、MXNet、MindSpore等深度学习引擎之上，使得这些计算引擎分布式性能更高，同时易用性更好，</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742950" y="717550"/>
            <a:ext cx="5557838" cy="3125788"/>
          </a:xfrm>
        </p:spPr>
      </p:sp>
      <p:sp>
        <p:nvSpPr>
          <p:cNvPr id="3" name="文本占位符 2"/>
          <p:cNvSpPr>
            <a:spLocks noGrp="1"/>
          </p:cNvSpPr>
          <p:nvPr>
            <p:ph type="body" idx="3"/>
          </p:nvPr>
        </p:nvSpPr>
        <p:spPr/>
        <p:txBody>
          <a:bodyPr/>
          <a:lstStyle/>
          <a:p>
            <a:r>
              <a:rPr lang="zh-CN" altLang="en-US"/>
              <a:t>ModelArts的MoXing可以很好地解决这个痛点，通过提供简单易用的分布式计算框架MoXing API/SDK，用户可以使用更低成本进行深度学习开发。开发者基于MoXing开发的代码如图2所示</a:t>
            </a:r>
            <a:r>
              <a:rPr altLang="zh-CN"/>
              <a:t>     </a:t>
            </a:r>
          </a:p>
          <a:p>
            <a:endParaRPr altLang="zh-CN"/>
          </a:p>
          <a:p>
            <a:r>
              <a:rPr altLang="zh-CN"/>
              <a:t>    简化调参，集成多种调参技巧包，如数据增强的调参策略，可简化AI算法工程师的模型调优痛苦。最少3行代码可完成神经网络设计，自动参数调优和并行优化，算法精度较平均水平有可观的提升（根据测算，典型场景下，有2%以上的精度提升）。</a:t>
            </a:r>
          </a:p>
          <a:p>
            <a:r>
              <a:rPr altLang="zh-CN"/>
              <a:t>    简化分布式，支持将单机代码自动分布式，使算法工程师不需要学习分布式相关的知识，在自动化分布式的同时，也优化了分布式的性能，自动化和高性能是相辅相成的。</a:t>
            </a:r>
          </a:p>
          <a:p>
            <a:r>
              <a:rPr altLang="zh-CN"/>
              <a:t>    算法逻辑与运行结构解耦，同一套算法代码，仅需通过配置即可在单机单卡、单机多卡、多机多卡不同配置下训练。</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更多信息</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学习推荐</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algn="l" defTabSz="1001395" rtl="0" eaLnBrk="0" fontAlgn="ctr" hangingPunct="0">
              <a:spcBef>
                <a:spcPct val="0"/>
              </a:spcBef>
              <a:spcAft>
                <a:spcPct val="0"/>
              </a:spcAft>
            </a:pPr>
            <a:r>
              <a:rPr lang="zh-CN" altLang="en-US" sz="3500"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fontAlgn="ctr">
              <a:spcBef>
                <a:spcPct val="50000"/>
              </a:spcBef>
            </a:pPr>
            <a:r>
              <a:rPr lang="zh-CN" altLang="en-US" sz="4000"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17614" cy="651845"/>
          </a:xfrm>
          <a:prstGeom prst="rect">
            <a:avLst/>
          </a:prstGeom>
          <a:noFill/>
        </p:spPr>
        <p:txBody>
          <a:bodyPr wrap="none" rtlCol="0">
            <a:spAutoFit/>
          </a:bodyPr>
          <a:lstStyle/>
          <a:p>
            <a:r>
              <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前言</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20820" cy="652486"/>
          </a:xfrm>
          <a:prstGeom prst="rect">
            <a:avLst/>
          </a:prstGeom>
          <a:noFill/>
        </p:spPr>
        <p:txBody>
          <a:bodyPr wrap="none" rtlCol="0">
            <a:spAutoFit/>
          </a:bodyPr>
          <a:lstStyle/>
          <a:p>
            <a:pPr defTabSz="1001395"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p:cNvSpPr txBox="1"/>
          <p:nvPr userDrawn="1"/>
        </p:nvSpPr>
        <p:spPr>
          <a:xfrm>
            <a:off x="918916" y="630373"/>
            <a:ext cx="1147485" cy="653509"/>
          </a:xfrm>
          <a:prstGeom prst="rect">
            <a:avLst/>
          </a:prstGeom>
          <a:noFill/>
        </p:spPr>
        <p:txBody>
          <a:bodyPr wrap="none" rtlCol="0">
            <a:spAutoFit/>
          </a:bodyPr>
          <a:lstStyle>
            <a:defPPr>
              <a:defRPr lang="en-US"/>
            </a:defPPr>
            <a:lvl1pPr defTabSz="1001395"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4397358" cy="652486"/>
          </a:xfrm>
          <a:prstGeom prst="rect">
            <a:avLst/>
          </a:prstGeom>
          <a:noFill/>
        </p:spPr>
        <p:txBody>
          <a:bodyPr wrap="none" rtlCol="0">
            <a:spAutoFit/>
          </a:bodyPr>
          <a:lstStyle/>
          <a:p>
            <a:pPr defTabSz="1001395"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220"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p:cNvSpPr txBox="1"/>
          <p:nvPr userDrawn="1"/>
        </p:nvSpPr>
        <p:spPr>
          <a:xfrm>
            <a:off x="918916" y="630373"/>
            <a:ext cx="1584088" cy="651845"/>
          </a:xfrm>
          <a:prstGeom prst="rect">
            <a:avLst/>
          </a:prstGeom>
          <a:noFill/>
        </p:spPr>
        <p:txBody>
          <a:bodyPr wrap="none" rtlCol="0">
            <a:spAutoFit/>
          </a:bodyPr>
          <a:lstStyle/>
          <a:p>
            <a:r>
              <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思考题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本节小结</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rgbClr val="404040"/>
                </a:solidFill>
                <a:latin typeface="Huawei Sans" panose="020C0503030203020204" pitchFamily="34" charset="0"/>
                <a:ea typeface="方正兰亭黑简体" panose="02000000000000000000" pitchFamily="2" charset="-122"/>
                <a:cs typeface="微软雅黑" panose="020B0503020204020204" pitchFamily="34" charset="-122"/>
              </a:rPr>
              <a:t>本章总结</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p:cNvGrpSpPr>
            <a:grpSpLocks noChangeAspect="1"/>
          </p:cNvGrpSpPr>
          <p:nvPr userDrawn="1"/>
        </p:nvGrpSpPr>
        <p:grpSpPr>
          <a:xfrm>
            <a:off x="12290471" y="2625389"/>
            <a:ext cx="1963323" cy="4233515"/>
            <a:chOff x="5343885" y="-48857"/>
            <a:chExt cx="3263586" cy="7037279"/>
          </a:xfrm>
        </p:grpSpPr>
        <p:sp>
          <p:nvSpPr>
            <p:cNvPr id="31"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p>
          </p:txBody>
        </p:sp>
        <p:sp>
          <p:nvSpPr>
            <p:cNvPr id="32"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p>
          </p:txBody>
        </p:sp>
        <p:sp>
          <p:nvSpPr>
            <p:cNvPr id="33"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p>
          </p:txBody>
        </p:sp>
        <p:sp>
          <p:nvSpPr>
            <p:cNvPr id="34"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p>
          </p:txBody>
        </p:sp>
        <p:sp>
          <p:nvSpPr>
            <p:cNvPr id="35"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p>
          </p:txBody>
        </p:sp>
        <p:sp>
          <p:nvSpPr>
            <p:cNvPr id="36"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p>
          </p:txBody>
        </p:sp>
        <p:sp>
          <p:nvSpPr>
            <p:cNvPr id="37"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p>
          </p:txBody>
        </p:sp>
        <p:sp>
          <p:nvSpPr>
            <p:cNvPr id="38"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p>
          </p:txBody>
        </p:sp>
        <p:sp>
          <p:nvSpPr>
            <p:cNvPr id="39"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p>
          </p:txBody>
        </p:sp>
        <p:sp>
          <p:nvSpPr>
            <p:cNvPr id="40"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p>
          </p:txBody>
        </p:sp>
        <p:sp>
          <p:nvSpPr>
            <p:cNvPr id="41"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p>
          </p:txBody>
        </p:sp>
        <p:sp>
          <p:nvSpPr>
            <p:cNvPr id="42"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p>
          </p:txBody>
        </p:sp>
        <p:sp>
          <p:nvSpPr>
            <p:cNvPr id="43"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p>
          </p:txBody>
        </p:sp>
        <p:sp>
          <p:nvSpPr>
            <p:cNvPr id="44"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p>
          </p:txBody>
        </p:sp>
        <p:sp>
          <p:nvSpPr>
            <p:cNvPr id="45"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p>
          </p:txBody>
        </p:sp>
        <p:sp>
          <p:nvSpPr>
            <p:cNvPr id="46"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p>
          </p:txBody>
        </p:sp>
        <p:sp>
          <p:nvSpPr>
            <p:cNvPr id="47"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p>
          </p:txBody>
        </p:sp>
        <p:sp>
          <p:nvSpPr>
            <p:cNvPr id="48"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p>
          </p:txBody>
        </p:sp>
        <p:sp>
          <p:nvSpPr>
            <p:cNvPr id="49"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p>
          </p:txBody>
        </p:sp>
        <p:sp>
          <p:nvSpPr>
            <p:cNvPr id="50"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p>
          </p:txBody>
        </p:sp>
        <p:sp>
          <p:nvSpPr>
            <p:cNvPr id="51"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p>
          </p:txBody>
        </p:sp>
        <p:sp>
          <p:nvSpPr>
            <p:cNvPr id="52"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p>
          </p:txBody>
        </p:sp>
        <p:sp>
          <p:nvSpPr>
            <p:cNvPr id="53"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p>
          </p:txBody>
        </p:sp>
        <p:sp>
          <p:nvSpPr>
            <p:cNvPr id="54"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p>
          </p:txBody>
        </p:sp>
        <p:sp>
          <p:nvSpPr>
            <p:cNvPr id="55"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p>
          </p:txBody>
        </p:sp>
        <p:sp>
          <p:nvSpPr>
            <p:cNvPr id="56"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p>
          </p:txBody>
        </p:sp>
        <p:sp>
          <p:nvSpPr>
            <p:cNvPr id="57"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p>
          </p:txBody>
        </p:sp>
        <p:sp>
          <p:nvSpPr>
            <p:cNvPr id="58"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p>
          </p:txBody>
        </p:sp>
        <p:sp>
          <p:nvSpPr>
            <p:cNvPr id="59"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p>
          </p:txBody>
        </p:sp>
        <p:sp>
          <p:nvSpPr>
            <p:cNvPr id="60"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p>
          </p:txBody>
        </p:sp>
        <p:sp>
          <p:nvSpPr>
            <p:cNvPr id="61"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p>
          </p:txBody>
        </p:sp>
        <p:sp>
          <p:nvSpPr>
            <p:cNvPr id="62"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p>
          </p:txBody>
        </p:sp>
        <p:sp>
          <p:nvSpPr>
            <p:cNvPr id="63"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p>
          </p:txBody>
        </p:sp>
        <p:sp>
          <p:nvSpPr>
            <p:cNvPr id="64"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p>
          </p:txBody>
        </p:sp>
        <p:sp>
          <p:nvSpPr>
            <p:cNvPr id="65"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p>
          </p:txBody>
        </p:sp>
        <p:sp>
          <p:nvSpPr>
            <p:cNvPr id="66"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p>
          </p:txBody>
        </p:sp>
        <p:sp>
          <p:nvSpPr>
            <p:cNvPr id="67"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p>
          </p:txBody>
        </p:sp>
        <p:sp>
          <p:nvSpPr>
            <p:cNvPr id="68"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p>
          </p:txBody>
        </p:sp>
        <p:sp>
          <p:nvSpPr>
            <p:cNvPr id="69"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p>
          </p:txBody>
        </p:sp>
        <p:sp>
          <p:nvSpPr>
            <p:cNvPr id="70"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p>
          </p:txBody>
        </p:sp>
      </p:gr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p:cNvSpPr txBox="1"/>
          <p:nvPr userDrawn="1"/>
        </p:nvSpPr>
        <p:spPr>
          <a:xfrm>
            <a:off x="1095467" y="6356939"/>
            <a:ext cx="1463467" cy="242864"/>
          </a:xfrm>
          <a:prstGeom prst="rect">
            <a:avLst/>
          </a:prstGeom>
          <a:noFill/>
        </p:spPr>
        <p:txBody>
          <a:bodyPr wrap="square" rtlCol="0">
            <a:spAutoFit/>
          </a:bodyPr>
          <a:lstStyle/>
          <a:p>
            <a:r>
              <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a:t>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p:cNvGrpSpPr>
            <a:grpSpLocks noChangeAspect="1"/>
          </p:cNvGrpSpPr>
          <p:nvPr userDrawn="1"/>
        </p:nvGrpSpPr>
        <p:grpSpPr>
          <a:xfrm>
            <a:off x="12290471" y="2625389"/>
            <a:ext cx="1963323" cy="4233515"/>
            <a:chOff x="5343885" y="-48857"/>
            <a:chExt cx="3263586" cy="7037279"/>
          </a:xfrm>
        </p:grpSpPr>
        <p:sp>
          <p:nvSpPr>
            <p:cNvPr id="2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p>
          </p:txBody>
        </p:sp>
        <p:sp>
          <p:nvSpPr>
            <p:cNvPr id="29"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p>
          </p:txBody>
        </p:sp>
        <p:sp>
          <p:nvSpPr>
            <p:cNvPr id="3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p>
          </p:txBody>
        </p:sp>
        <p:sp>
          <p:nvSpPr>
            <p:cNvPr id="3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p>
          </p:txBody>
        </p:sp>
        <p:sp>
          <p:nvSpPr>
            <p:cNvPr id="3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p>
          </p:txBody>
        </p:sp>
        <p:sp>
          <p:nvSpPr>
            <p:cNvPr id="3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p>
          </p:txBody>
        </p:sp>
        <p:sp>
          <p:nvSpPr>
            <p:cNvPr id="3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p>
          </p:txBody>
        </p:sp>
        <p:sp>
          <p:nvSpPr>
            <p:cNvPr id="3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p>
          </p:txBody>
        </p:sp>
        <p:sp>
          <p:nvSpPr>
            <p:cNvPr id="36"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p>
          </p:txBody>
        </p:sp>
        <p:sp>
          <p:nvSpPr>
            <p:cNvPr id="3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p>
          </p:txBody>
        </p:sp>
        <p:sp>
          <p:nvSpPr>
            <p:cNvPr id="3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p>
          </p:txBody>
        </p:sp>
        <p:sp>
          <p:nvSpPr>
            <p:cNvPr id="3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p>
          </p:txBody>
        </p:sp>
        <p:sp>
          <p:nvSpPr>
            <p:cNvPr id="4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p>
          </p:txBody>
        </p:sp>
        <p:sp>
          <p:nvSpPr>
            <p:cNvPr id="4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p>
          </p:txBody>
        </p:sp>
        <p:sp>
          <p:nvSpPr>
            <p:cNvPr id="4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p>
          </p:txBody>
        </p:sp>
        <p:sp>
          <p:nvSpPr>
            <p:cNvPr id="4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p>
          </p:txBody>
        </p:sp>
        <p:sp>
          <p:nvSpPr>
            <p:cNvPr id="4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p>
          </p:txBody>
        </p:sp>
        <p:sp>
          <p:nvSpPr>
            <p:cNvPr id="6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p>
          </p:txBody>
        </p:sp>
        <p:sp>
          <p:nvSpPr>
            <p:cNvPr id="6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p>
          </p:txBody>
        </p:sp>
        <p:sp>
          <p:nvSpPr>
            <p:cNvPr id="6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p>
          </p:txBody>
        </p:sp>
        <p:sp>
          <p:nvSpPr>
            <p:cNvPr id="6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p>
          </p:txBody>
        </p:sp>
        <p:sp>
          <p:nvSpPr>
            <p:cNvPr id="6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p>
          </p:txBody>
        </p:sp>
        <p:sp>
          <p:nvSpPr>
            <p:cNvPr id="7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p>
          </p:txBody>
        </p:sp>
        <p:sp>
          <p:nvSpPr>
            <p:cNvPr id="7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p>
          </p:txBody>
        </p:sp>
        <p:sp>
          <p:nvSpPr>
            <p:cNvPr id="7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p>
          </p:txBody>
        </p:sp>
        <p:sp>
          <p:nvSpPr>
            <p:cNvPr id="7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p>
          </p:txBody>
        </p:sp>
        <p:sp>
          <p:nvSpPr>
            <p:cNvPr id="7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p>
          </p:txBody>
        </p:sp>
        <p:sp>
          <p:nvSpPr>
            <p:cNvPr id="7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p>
          </p:txBody>
        </p:sp>
        <p:sp>
          <p:nvSpPr>
            <p:cNvPr id="7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p>
          </p:txBody>
        </p:sp>
        <p:sp>
          <p:nvSpPr>
            <p:cNvPr id="7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p>
          </p:txBody>
        </p:sp>
        <p:sp>
          <p:nvSpPr>
            <p:cNvPr id="7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p>
          </p:txBody>
        </p:sp>
        <p:sp>
          <p:nvSpPr>
            <p:cNvPr id="7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p>
          </p:txBody>
        </p:sp>
        <p:sp>
          <p:nvSpPr>
            <p:cNvPr id="8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p>
          </p:txBody>
        </p:sp>
        <p:sp>
          <p:nvSpPr>
            <p:cNvPr id="8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p>
          </p:txBody>
        </p:sp>
        <p:sp>
          <p:nvSpPr>
            <p:cNvPr id="8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p>
          </p:txBody>
        </p:sp>
        <p:sp>
          <p:nvSpPr>
            <p:cNvPr id="8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p>
          </p:txBody>
        </p:sp>
        <p:sp>
          <p:nvSpPr>
            <p:cNvPr id="8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p>
          </p:txBody>
        </p:sp>
        <p:sp>
          <p:nvSpPr>
            <p:cNvPr id="8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p>
          </p:txBody>
        </p:sp>
        <p:sp>
          <p:nvSpPr>
            <p:cNvPr id="8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p>
          </p:txBody>
        </p:sp>
        <p:sp>
          <p:nvSpPr>
            <p:cNvPr id="8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p>
          </p:txBody>
        </p:sp>
      </p:gr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xStyles>
    <p:titleStyle>
      <a:lvl1pPr algn="l" defTabSz="913765"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p:cNvSpPr txBox="1"/>
          <p:nvPr userDrawn="1"/>
        </p:nvSpPr>
        <p:spPr>
          <a:xfrm>
            <a:off x="1095467" y="6356939"/>
            <a:ext cx="1463467" cy="242864"/>
          </a:xfrm>
          <a:prstGeom prst="rect">
            <a:avLst/>
          </a:prstGeom>
          <a:noFill/>
        </p:spPr>
        <p:txBody>
          <a:bodyPr wrap="square" rtlCol="0">
            <a:spAutoFit/>
          </a:bodyPr>
          <a:lstStyle/>
          <a:p>
            <a:r>
              <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a:t>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p>
          </p:txBody>
        </p:sp>
        <p:sp>
          <p:nvSpPr>
            <p:cNvPr id="6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p>
          </p:txBody>
        </p:sp>
        <p:sp>
          <p:nvSpPr>
            <p:cNvPr id="6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p>
          </p:txBody>
        </p:sp>
        <p:sp>
          <p:nvSpPr>
            <p:cNvPr id="6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p>
          </p:txBody>
        </p:sp>
        <p:sp>
          <p:nvSpPr>
            <p:cNvPr id="6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p>
          </p:txBody>
        </p:sp>
        <p:sp>
          <p:nvSpPr>
            <p:cNvPr id="6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p>
          </p:txBody>
        </p:sp>
        <p:sp>
          <p:nvSpPr>
            <p:cNvPr id="7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p>
          </p:txBody>
        </p:sp>
        <p:sp>
          <p:nvSpPr>
            <p:cNvPr id="7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p>
          </p:txBody>
        </p:sp>
        <p:sp>
          <p:nvSpPr>
            <p:cNvPr id="7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p>
          </p:txBody>
        </p:sp>
        <p:sp>
          <p:nvSpPr>
            <p:cNvPr id="7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p>
          </p:txBody>
        </p:sp>
        <p:sp>
          <p:nvSpPr>
            <p:cNvPr id="7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p>
          </p:txBody>
        </p:sp>
        <p:sp>
          <p:nvSpPr>
            <p:cNvPr id="7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p>
          </p:txBody>
        </p:sp>
        <p:sp>
          <p:nvSpPr>
            <p:cNvPr id="7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p>
          </p:txBody>
        </p:sp>
        <p:sp>
          <p:nvSpPr>
            <p:cNvPr id="7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p>
          </p:txBody>
        </p:sp>
        <p:sp>
          <p:nvSpPr>
            <p:cNvPr id="7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p>
          </p:txBody>
        </p:sp>
        <p:sp>
          <p:nvSpPr>
            <p:cNvPr id="7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p>
          </p:txBody>
        </p:sp>
        <p:sp>
          <p:nvSpPr>
            <p:cNvPr id="8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p>
          </p:txBody>
        </p:sp>
        <p:sp>
          <p:nvSpPr>
            <p:cNvPr id="8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p>
          </p:txBody>
        </p:sp>
        <p:sp>
          <p:nvSpPr>
            <p:cNvPr id="8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p>
          </p:txBody>
        </p:sp>
        <p:sp>
          <p:nvSpPr>
            <p:cNvPr id="8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p>
          </p:txBody>
        </p:sp>
        <p:sp>
          <p:nvSpPr>
            <p:cNvPr id="8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p>
          </p:txBody>
        </p:sp>
        <p:sp>
          <p:nvSpPr>
            <p:cNvPr id="8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p>
          </p:txBody>
        </p:sp>
        <p:sp>
          <p:nvSpPr>
            <p:cNvPr id="8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p>
          </p:txBody>
        </p:sp>
        <p:sp>
          <p:nvSpPr>
            <p:cNvPr id="8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p>
          </p:txBody>
        </p:sp>
        <p:sp>
          <p:nvSpPr>
            <p:cNvPr id="8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p>
          </p:txBody>
        </p:sp>
        <p:sp>
          <p:nvSpPr>
            <p:cNvPr id="8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lgn="l" defTabSz="913765"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公司辅助色</a:t>
              </a: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pitchFamily="34" charset="-122"/>
                  <a:ea typeface="微软雅黑" panose="020B0503020204020204" pitchFamily="34" charset="-122"/>
                </a:rPr>
                <a:t>公司色</a:t>
              </a: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p>
          </p:txBody>
        </p:sp>
        <p:sp>
          <p:nvSpPr>
            <p:cNvPr id="4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p>
          </p:txBody>
        </p:sp>
        <p:sp>
          <p:nvSpPr>
            <p:cNvPr id="4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p>
          </p:txBody>
        </p:sp>
        <p:sp>
          <p:nvSpPr>
            <p:cNvPr id="4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p>
          </p:txBody>
        </p:sp>
        <p:sp>
          <p:nvSpPr>
            <p:cNvPr id="4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p>
          </p:txBody>
        </p:sp>
        <p:sp>
          <p:nvSpPr>
            <p:cNvPr id="4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p>
          </p:txBody>
        </p:sp>
        <p:sp>
          <p:nvSpPr>
            <p:cNvPr id="5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p>
          </p:txBody>
        </p:sp>
        <p:sp>
          <p:nvSpPr>
            <p:cNvPr id="5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p>
          </p:txBody>
        </p:sp>
        <p:sp>
          <p:nvSpPr>
            <p:cNvPr id="5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p>
          </p:txBody>
        </p:sp>
        <p:sp>
          <p:nvSpPr>
            <p:cNvPr id="5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p>
          </p:txBody>
        </p:sp>
        <p:sp>
          <p:nvSpPr>
            <p:cNvPr id="5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p>
          </p:txBody>
        </p:sp>
        <p:sp>
          <p:nvSpPr>
            <p:cNvPr id="5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p>
          </p:txBody>
        </p:sp>
        <p:sp>
          <p:nvSpPr>
            <p:cNvPr id="5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p>
          </p:txBody>
        </p:sp>
        <p:sp>
          <p:nvSpPr>
            <p:cNvPr id="5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p>
          </p:txBody>
        </p:sp>
        <p:sp>
          <p:nvSpPr>
            <p:cNvPr id="5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p>
          </p:txBody>
        </p:sp>
        <p:sp>
          <p:nvSpPr>
            <p:cNvPr id="5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p>
          </p:txBody>
        </p:sp>
        <p:sp>
          <p:nvSpPr>
            <p:cNvPr id="6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p>
          </p:txBody>
        </p:sp>
        <p:sp>
          <p:nvSpPr>
            <p:cNvPr id="6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p>
          </p:txBody>
        </p:sp>
        <p:sp>
          <p:nvSpPr>
            <p:cNvPr id="6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p>
          </p:txBody>
        </p:sp>
        <p:sp>
          <p:nvSpPr>
            <p:cNvPr id="6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p>
          </p:txBody>
        </p:sp>
        <p:sp>
          <p:nvSpPr>
            <p:cNvPr id="6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p>
          </p:txBody>
        </p:sp>
        <p:sp>
          <p:nvSpPr>
            <p:cNvPr id="6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p>
          </p:txBody>
        </p:sp>
        <p:sp>
          <p:nvSpPr>
            <p:cNvPr id="6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p>
          </p:txBody>
        </p:sp>
        <p:sp>
          <p:nvSpPr>
            <p:cNvPr id="6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p>
          </p:txBody>
        </p:sp>
        <p:sp>
          <p:nvSpPr>
            <p:cNvPr id="6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p>
          </p:txBody>
        </p:sp>
        <p:sp>
          <p:nvSpPr>
            <p:cNvPr id="6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p>
          </p:txBody>
        </p:sp>
      </p:grpSp>
      <p:sp>
        <p:nvSpPr>
          <p:cNvPr id="70" name="Title Placeholder 1"/>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80" dirty="0">
              <a:solidFill>
                <a:srgbClr val="1D1D1B"/>
              </a:solidFill>
              <a:latin typeface="+mn-lt"/>
            </a:endParaRPr>
          </a:p>
        </p:txBody>
      </p:sp>
      <p:sp>
        <p:nvSpPr>
          <p:cNvPr id="72" name="Subtitle 6"/>
          <p:cNvSpPr txBox="1"/>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rPr>
              <a:t>把数字世界带入每个人、每个家庭、</a:t>
            </a:r>
            <a:br>
              <a:rPr kumimoji="1" lang="en-US" altLang="zh-CN"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1300" dirty="0">
                <a:solidFill>
                  <a:srgbClr val="1D1D1B"/>
                </a:solidFill>
                <a:latin typeface="微软雅黑" panose="020B0503020204020204" pitchFamily="34" charset="-122"/>
                <a:ea typeface="微软雅黑" panose="020B0503020204020204" pitchFamily="34" charset="-122"/>
                <a:cs typeface="微软雅黑" panose="020B0503020204020204" pitchFamily="34" charset="-122"/>
              </a:rPr>
              <a:t>每个组织，构建万物互联的智能世界。</a:t>
            </a:r>
          </a:p>
        </p:txBody>
      </p:sp>
      <p:sp>
        <p:nvSpPr>
          <p:cNvPr id="73"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微软雅黑" panose="020B0503020204020204" pitchFamily="34" charset="-122"/>
              <a:cs typeface="微软雅黑" panose="020B0503020204020204" pitchFamily="34"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1187450" rtl="0" eaLnBrk="1" latinLnBrk="0" hangingPunct="1">
        <a:lnSpc>
          <a:spcPct val="90000"/>
        </a:lnSpc>
        <a:spcBef>
          <a:spcPct val="0"/>
        </a:spcBef>
        <a:buNone/>
        <a:defRPr sz="5000"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450"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7450" rtl="0" eaLnBrk="1" latinLnBrk="0" hangingPunct="1">
        <a:lnSpc>
          <a:spcPct val="90000"/>
        </a:lnSpc>
        <a:spcBef>
          <a:spcPts val="650"/>
        </a:spcBef>
        <a:buFont typeface="Arial" panose="020B0604020202020204" pitchFamily="34" charset="0"/>
        <a:buNone/>
        <a:defRPr sz="3115" kern="1200">
          <a:solidFill>
            <a:schemeClr val="tx1"/>
          </a:solidFill>
          <a:latin typeface="+mn-lt"/>
          <a:ea typeface="+mn-ea"/>
          <a:cs typeface="+mn-cs"/>
        </a:defRPr>
      </a:lvl2pPr>
      <a:lvl3pPr marL="1187450" indent="0" algn="l"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3pPr>
      <a:lvl4pPr marL="1781175"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4pPr>
      <a:lvl5pPr marL="2374900"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7450" rtl="0" eaLnBrk="1" latinLnBrk="0" hangingPunct="1">
        <a:defRPr sz="2335" kern="1200">
          <a:solidFill>
            <a:schemeClr val="tx1"/>
          </a:solidFill>
          <a:latin typeface="+mn-lt"/>
          <a:ea typeface="+mn-ea"/>
          <a:cs typeface="+mn-cs"/>
        </a:defRPr>
      </a:lvl1pPr>
      <a:lvl2pPr marL="593725" algn="l" defTabSz="1187450" rtl="0" eaLnBrk="1" latinLnBrk="0" hangingPunct="1">
        <a:defRPr sz="2335" kern="1200">
          <a:solidFill>
            <a:schemeClr val="tx1"/>
          </a:solidFill>
          <a:latin typeface="+mn-lt"/>
          <a:ea typeface="+mn-ea"/>
          <a:cs typeface="+mn-cs"/>
        </a:defRPr>
      </a:lvl2pPr>
      <a:lvl3pPr marL="1187450" algn="l" defTabSz="1187450" rtl="0" eaLnBrk="1" latinLnBrk="0" hangingPunct="1">
        <a:defRPr sz="2335" kern="1200">
          <a:solidFill>
            <a:schemeClr val="tx1"/>
          </a:solidFill>
          <a:latin typeface="+mn-lt"/>
          <a:ea typeface="+mn-ea"/>
          <a:cs typeface="+mn-cs"/>
        </a:defRPr>
      </a:lvl3pPr>
      <a:lvl4pPr marL="1781175" algn="l" defTabSz="1187450" rtl="0" eaLnBrk="1" latinLnBrk="0" hangingPunct="1">
        <a:defRPr sz="2335" kern="1200">
          <a:solidFill>
            <a:schemeClr val="tx1"/>
          </a:solidFill>
          <a:latin typeface="+mn-lt"/>
          <a:ea typeface="+mn-ea"/>
          <a:cs typeface="+mn-cs"/>
        </a:defRPr>
      </a:lvl4pPr>
      <a:lvl5pPr marL="2374900" algn="l" defTabSz="1187450" rtl="0" eaLnBrk="1" latinLnBrk="0" hangingPunct="1">
        <a:defRPr sz="2335" kern="1200">
          <a:solidFill>
            <a:schemeClr val="tx1"/>
          </a:solidFill>
          <a:latin typeface="+mn-lt"/>
          <a:ea typeface="+mn-ea"/>
          <a:cs typeface="+mn-cs"/>
        </a:defRPr>
      </a:lvl5pPr>
      <a:lvl6pPr marL="2968625" algn="l" defTabSz="1187450" rtl="0" eaLnBrk="1" latinLnBrk="0" hangingPunct="1">
        <a:defRPr sz="2335" kern="1200">
          <a:solidFill>
            <a:schemeClr val="tx1"/>
          </a:solidFill>
          <a:latin typeface="+mn-lt"/>
          <a:ea typeface="+mn-ea"/>
          <a:cs typeface="+mn-cs"/>
        </a:defRPr>
      </a:lvl6pPr>
      <a:lvl7pPr marL="3561715" algn="l" defTabSz="1187450" rtl="0" eaLnBrk="1" latinLnBrk="0" hangingPunct="1">
        <a:defRPr sz="2335" kern="1200">
          <a:solidFill>
            <a:schemeClr val="tx1"/>
          </a:solidFill>
          <a:latin typeface="+mn-lt"/>
          <a:ea typeface="+mn-ea"/>
          <a:cs typeface="+mn-cs"/>
        </a:defRPr>
      </a:lvl7pPr>
      <a:lvl8pPr marL="4155440" algn="l" defTabSz="1187450" rtl="0" eaLnBrk="1" latinLnBrk="0" hangingPunct="1">
        <a:defRPr sz="2335" kern="1200">
          <a:solidFill>
            <a:schemeClr val="tx1"/>
          </a:solidFill>
          <a:latin typeface="+mn-lt"/>
          <a:ea typeface="+mn-ea"/>
          <a:cs typeface="+mn-cs"/>
        </a:defRPr>
      </a:lvl8pPr>
      <a:lvl9pPr marL="4749165" algn="l" defTabSz="1187450" rtl="0" eaLnBrk="1" latinLnBrk="0" hangingPunct="1">
        <a:defRPr sz="23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huaweicloud.com/productdesc-modelarts/modelarts_01_0019.html"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file:///C:\Users\zshxie\AppData\Local\Temp\wps\INetCache\51369e92db94ded31a7ffc41d3375c1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GIF"/><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support.huaweicloud.com/qs-modelarts/modelarts_06_0001.html"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hyperlink" Target="https://support.huaweicloud.com/bestpractice-modelarts/modelarts_10_0002.html" TargetMode="External"/><Relationship Id="rId4" Type="http://schemas.openxmlformats.org/officeDocument/2006/relationships/hyperlink" Target="https://support.huaweicloud.com/browsertg-obs/obs_03_1003.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52.xml.rels><?xml version="1.0" encoding="UTF-8" standalone="yes"?>
<Relationships xmlns="http://schemas.openxmlformats.org/package/2006/relationships"><Relationship Id="rId2" Type="http://schemas.openxmlformats.org/officeDocument/2006/relationships/hyperlink" Target="https://link.zhihu.com/?target=https%3A//arxiv.org/pdf/1512.03385.pdf" TargetMode="Externa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bbs.huaweicloud.com/blogs/277404" TargetMode="External"/><Relationship Id="rId2" Type="http://schemas.openxmlformats.org/officeDocument/2006/relationships/hyperlink" Target="https://support.huaweicloud.com/qs-modelarts/modelarts_06_0002.html" TargetMode="External"/><Relationship Id="rId1" Type="http://schemas.openxmlformats.org/officeDocument/2006/relationships/slideLayout" Target="../slideLayouts/slideLayout12.xml"/><Relationship Id="rId4" Type="http://schemas.openxmlformats.org/officeDocument/2006/relationships/hyperlink" Target="https://support.huaweicloud.com/bestpractice-modelarts/modelarts_10_0061.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sym typeface="Huawei Sans" panose="020C0503030203020204" pitchFamily="34" charset="0"/>
              </a:rPr>
              <a:t>ModelArts</a:t>
            </a:r>
            <a:r>
              <a:rPr lang="zh-CN" altLang="en-US" dirty="0">
                <a:sym typeface="Huawei Sans" panose="020C0503030203020204" pitchFamily="34" charset="0"/>
              </a:rPr>
              <a:t>一站式</a:t>
            </a:r>
            <a:r>
              <a:rPr lang="en-US" altLang="zh-CN" dirty="0">
                <a:sym typeface="Huawei Sans" panose="020C0503030203020204" pitchFamily="34" charset="0"/>
              </a:rPr>
              <a:t>AI</a:t>
            </a:r>
            <a:r>
              <a:rPr lang="zh-CN" altLang="en-US" dirty="0">
                <a:sym typeface="Huawei Sans" panose="020C0503030203020204" pitchFamily="34" charset="0"/>
              </a:rPr>
              <a:t>开发平台</a:t>
            </a:r>
          </a:p>
        </p:txBody>
      </p:sp>
      <p:sp>
        <p:nvSpPr>
          <p:cNvPr id="3" name="文本占位符 2"/>
          <p:cNvSpPr>
            <a:spLocks noGrp="1"/>
          </p:cNvSpPr>
          <p:nvPr>
            <p:ph type="body" sz="quarter" idx="10"/>
          </p:nvPr>
        </p:nvSpPr>
        <p:spPr/>
        <p:txBody>
          <a:bodyPr/>
          <a:lstStyle/>
          <a:p>
            <a:endParaRPr lang="zh-CN" altLang="en-US">
              <a:sym typeface="Huawei Sans" panose="020C05030302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615315"/>
          </a:xfrm>
        </p:spPr>
        <p:txBody>
          <a:bodyPr/>
          <a:lstStyle/>
          <a:p>
            <a:r>
              <a:rPr lang="zh-CN" altLang="en-US"/>
              <a:t>数据管理</a:t>
            </a:r>
          </a:p>
        </p:txBody>
      </p:sp>
      <p:sp>
        <p:nvSpPr>
          <p:cNvPr id="3" name="文本占位符 2"/>
          <p:cNvSpPr>
            <a:spLocks noGrp="1"/>
          </p:cNvSpPr>
          <p:nvPr>
            <p:ph type="body" sz="quarter" idx="10"/>
          </p:nvPr>
        </p:nvSpPr>
        <p:spPr>
          <a:xfrm>
            <a:off x="732155" y="1017905"/>
            <a:ext cx="10728325" cy="5184140"/>
          </a:xfrm>
        </p:spPr>
        <p:txBody>
          <a:bodyPr/>
          <a:lstStyle/>
          <a:p>
            <a:endParaRPr lang="zh-CN" altLang="en-US"/>
          </a:p>
        </p:txBody>
      </p:sp>
      <p:pic>
        <p:nvPicPr>
          <p:cNvPr id="5" name="图片 4"/>
          <p:cNvPicPr>
            <a:picLocks noChangeAspect="1"/>
          </p:cNvPicPr>
          <p:nvPr/>
        </p:nvPicPr>
        <p:blipFill>
          <a:blip r:embed="rId3"/>
          <a:stretch>
            <a:fillRect/>
          </a:stretch>
        </p:blipFill>
        <p:spPr>
          <a:xfrm>
            <a:off x="1544955" y="1264285"/>
            <a:ext cx="9274810" cy="42138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721360"/>
          </a:xfrm>
        </p:spPr>
        <p:txBody>
          <a:bodyPr/>
          <a:lstStyle/>
          <a:p>
            <a:r>
              <a:t>开发环境</a:t>
            </a:r>
          </a:p>
        </p:txBody>
      </p:sp>
      <p:sp>
        <p:nvSpPr>
          <p:cNvPr id="3" name="文本占位符 2"/>
          <p:cNvSpPr>
            <a:spLocks noGrp="1"/>
          </p:cNvSpPr>
          <p:nvPr>
            <p:ph type="body" sz="quarter" idx="10"/>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336675" y="1043305"/>
            <a:ext cx="8890635" cy="53251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MoXing </a:t>
            </a:r>
            <a:r>
              <a:t>让算法开发更简单</a:t>
            </a:r>
          </a:p>
        </p:txBody>
      </p:sp>
      <p:sp>
        <p:nvSpPr>
          <p:cNvPr id="3" name="文本占位符 2"/>
          <p:cNvSpPr>
            <a:spLocks noGrp="1"/>
          </p:cNvSpPr>
          <p:nvPr>
            <p:ph type="body" sz="quarter" idx="10"/>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1786367" y="1483995"/>
            <a:ext cx="7960995" cy="39617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676275"/>
          </a:xfrm>
        </p:spPr>
        <p:txBody>
          <a:bodyPr/>
          <a:lstStyle/>
          <a:p>
            <a:r>
              <a:rPr lang="zh-CN" altLang="en-US"/>
              <a:t>模型（</a:t>
            </a:r>
            <a:r>
              <a:rPr lang="en-US" altLang="zh-CN"/>
              <a:t>1</a:t>
            </a:r>
            <a:r>
              <a:t>）</a:t>
            </a:r>
          </a:p>
        </p:txBody>
      </p:sp>
      <p:sp>
        <p:nvSpPr>
          <p:cNvPr id="3" name="文本占位符 2"/>
          <p:cNvSpPr>
            <a:spLocks noGrp="1"/>
          </p:cNvSpPr>
          <p:nvPr>
            <p:ph type="body" sz="quarter" idx="10"/>
          </p:nvPr>
        </p:nvSpPr>
        <p:spPr>
          <a:xfrm>
            <a:off x="732155" y="1093470"/>
            <a:ext cx="10728325" cy="4833620"/>
          </a:xfrm>
        </p:spPr>
        <p:txBody>
          <a:bodyPr/>
          <a:lstStyle/>
          <a:p>
            <a:r>
              <a:rPr lang="zh-CN" altLang="en-US" dirty="0">
                <a:solidFill>
                  <a:srgbClr val="FF0000"/>
                </a:solidFill>
                <a:sym typeface="+mn-ea"/>
              </a:rPr>
              <a:t>模型参数设计：</a:t>
            </a:r>
            <a:r>
              <a:rPr lang="zh-CN" altLang="en-US" dirty="0"/>
              <a:t>模型训练中除了数据和算法外，开发者花了大量时间在模型参数设计上。模型训练的参数直接影响模型的精度以及模型收敛时间，参数的选择极大依赖于开发者的经验，参数选择不当会导致模型精度无法达到预期结果，或者模型训练时间大大增加</a:t>
            </a:r>
          </a:p>
          <a:p>
            <a:r>
              <a:rPr lang="zh-CN" altLang="en-US" dirty="0">
                <a:solidFill>
                  <a:srgbClr val="FF0000"/>
                </a:solidFill>
              </a:rPr>
              <a:t>提升训练效能</a:t>
            </a:r>
            <a:r>
              <a:rPr lang="zh-CN" altLang="en-US" dirty="0"/>
              <a:t>：ModelArts提供了可视化作业管理、资源管理、版本管理等功能，基于机器学习算法及强化学习的模型训练自动超参调优，如learning rate、batch size等自动的调参策略；预置和调优常用模型，简化模型开发和全流程训练管理。</a:t>
            </a:r>
          </a:p>
          <a:p>
            <a:r>
              <a:rPr lang="zh-CN" altLang="en-US" dirty="0">
                <a:solidFill>
                  <a:srgbClr val="FF0000"/>
                </a:solidFill>
              </a:rPr>
              <a:t>端侧资源限值</a:t>
            </a:r>
            <a:r>
              <a:rPr lang="zh-CN" altLang="en-US" dirty="0"/>
              <a:t>：端侧资源规格限制极为严格，以端侧智能摄像头为例，通常端侧算力在1TFLOPS，内存在2GB规格左右，ROM空间在2GB左右，需要将端侧模型大小控制在百KB级别，推理时延控制在百毫秒级别。</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模型（</a:t>
            </a:r>
            <a:r>
              <a:rPr lang="en-US" altLang="zh-CN"/>
              <a:t>2</a:t>
            </a:r>
            <a:r>
              <a:t>）</a:t>
            </a:r>
          </a:p>
        </p:txBody>
      </p:sp>
      <p:sp>
        <p:nvSpPr>
          <p:cNvPr id="3" name="文本占位符 2"/>
          <p:cNvSpPr>
            <a:spLocks noGrp="1"/>
          </p:cNvSpPr>
          <p:nvPr>
            <p:ph type="body" sz="quarter" idx="10"/>
          </p:nvPr>
        </p:nvSpPr>
        <p:spPr/>
        <p:txBody>
          <a:bodyPr/>
          <a:lstStyle/>
          <a:p>
            <a:r>
              <a:rPr lang="zh-CN" altLang="en-US" dirty="0"/>
              <a:t>模型压缩技术：剪枝、量化、知识蒸馏等</a:t>
            </a:r>
            <a:r>
              <a:rPr lang="en-US" altLang="zh-CN" dirty="0"/>
              <a:t> </a:t>
            </a:r>
          </a:p>
          <a:p>
            <a:r>
              <a:rPr lang="en-US" altLang="zh-CN" dirty="0" err="1"/>
              <a:t>当训练数据量很大时，深度学习模型的训练将会非常耗时</a:t>
            </a:r>
            <a:endParaRPr lang="en-US" altLang="zh-CN" dirty="0"/>
          </a:p>
          <a:p>
            <a:r>
              <a:rPr lang="en-US" altLang="zh-CN" dirty="0" err="1"/>
              <a:t>分布式训练加速</a:t>
            </a:r>
            <a:r>
              <a:rPr lang="zh-CN" altLang="en-US" dirty="0"/>
              <a:t>：</a:t>
            </a:r>
            <a:r>
              <a:rPr lang="en-US" altLang="zh-CN" sz="1800" dirty="0"/>
              <a:t>从软硬件两方面协同来考虑，单一的调优手段无法达到期望的加速效果。分布式加速的调优是一个系统工程，需要从硬件角度（芯片、硬件设计）考虑分布式训练架构</a:t>
            </a:r>
          </a:p>
          <a:p>
            <a:r>
              <a:rPr lang="en-US" altLang="zh-CN" dirty="0" err="1"/>
              <a:t>分布式深度学习的加速性能</a:t>
            </a:r>
            <a:r>
              <a:rPr lang="en-US" altLang="zh-CN" dirty="0" err="1">
                <a:sym typeface="+mn-ea"/>
              </a:rPr>
              <a:t>衡量</a:t>
            </a:r>
            <a:r>
              <a:rPr lang="en-US" altLang="zh-CN" dirty="0" err="1"/>
              <a:t>指标：吞吐量，收敛时间</a:t>
            </a:r>
            <a:endParaRPr lang="en-US" altLang="zh-CN" dirty="0"/>
          </a:p>
          <a:p>
            <a:r>
              <a:rPr lang="en-US" altLang="zh-CN" dirty="0" err="1"/>
              <a:t>ModelArts高性能分布式训练优化点</a:t>
            </a:r>
            <a:r>
              <a:rPr lang="zh-CN" altLang="en-US" dirty="0"/>
              <a:t>：</a:t>
            </a:r>
            <a:r>
              <a:rPr lang="en-US" altLang="zh-CN" sz="1800" dirty="0"/>
              <a:t> </a:t>
            </a:r>
            <a:r>
              <a:rPr lang="en-US" altLang="zh-CN" sz="1800" dirty="0" err="1"/>
              <a:t>自动混合精度训练（充分发挥硬件计算能力</a:t>
            </a:r>
            <a:r>
              <a:rPr lang="en-US" altLang="zh-CN" sz="1800" dirty="0"/>
              <a:t>）</a:t>
            </a:r>
            <a:r>
              <a:rPr lang="zh-CN" altLang="en-US" sz="1800" dirty="0"/>
              <a:t>、</a:t>
            </a:r>
            <a:r>
              <a:rPr lang="en-US" altLang="zh-CN" sz="1800" dirty="0"/>
              <a:t>    </a:t>
            </a:r>
            <a:r>
              <a:rPr lang="en-US" altLang="zh-CN" sz="1800" dirty="0" err="1"/>
              <a:t>动态超参调整技术（动态</a:t>
            </a:r>
            <a:r>
              <a:rPr lang="en-US" altLang="zh-CN" sz="1800" dirty="0"/>
              <a:t> batch </a:t>
            </a:r>
            <a:r>
              <a:rPr lang="en-US" altLang="zh-CN" sz="1800" dirty="0" err="1"/>
              <a:t>size、image</a:t>
            </a:r>
            <a:r>
              <a:rPr lang="en-US" altLang="zh-CN" sz="1800" dirty="0"/>
              <a:t> </a:t>
            </a:r>
            <a:r>
              <a:rPr lang="en-US" altLang="zh-CN" sz="1800" dirty="0" err="1"/>
              <a:t>size、momentum</a:t>
            </a:r>
            <a:r>
              <a:rPr lang="en-US" altLang="zh-CN" sz="1800" dirty="0"/>
              <a:t> 等）</a:t>
            </a:r>
            <a:r>
              <a:rPr lang="zh-CN" altLang="en-US" sz="1800" dirty="0"/>
              <a:t>、</a:t>
            </a:r>
            <a:r>
              <a:rPr lang="en-US" altLang="zh-CN" sz="1800" dirty="0"/>
              <a:t>    </a:t>
            </a:r>
            <a:r>
              <a:rPr lang="en-US" altLang="zh-CN" sz="1800" dirty="0" err="1"/>
              <a:t>模型梯度的自动融合</a:t>
            </a:r>
            <a:r>
              <a:rPr lang="zh-CN" altLang="en-US" sz="1800" dirty="0"/>
              <a:t>和</a:t>
            </a:r>
            <a:r>
              <a:rPr lang="en-US" altLang="zh-CN" sz="1800" dirty="0" err="1"/>
              <a:t>拆分</a:t>
            </a:r>
            <a:r>
              <a:rPr lang="zh-CN" altLang="en-US" sz="1800" dirty="0"/>
              <a:t>、</a:t>
            </a:r>
            <a:r>
              <a:rPr lang="en-US" altLang="zh-CN" sz="1800" dirty="0"/>
              <a:t>   </a:t>
            </a:r>
            <a:r>
              <a:rPr lang="en-US" altLang="zh-CN" sz="1800" dirty="0" err="1"/>
              <a:t>基于BP</a:t>
            </a:r>
            <a:r>
              <a:rPr lang="en-US" altLang="zh-CN" sz="1800" dirty="0"/>
              <a:t> </a:t>
            </a:r>
            <a:r>
              <a:rPr lang="en-US" altLang="zh-CN" sz="1800" dirty="0" err="1"/>
              <a:t>bubble自适应的计算，通信算子调度优化</a:t>
            </a:r>
            <a:r>
              <a:rPr lang="zh-CN" altLang="en-US" sz="1800" dirty="0"/>
              <a:t>、</a:t>
            </a:r>
            <a:r>
              <a:rPr lang="en-US" altLang="zh-CN" sz="1800" dirty="0"/>
              <a:t>    </a:t>
            </a:r>
            <a:r>
              <a:rPr lang="en-US" altLang="zh-CN" sz="1800" dirty="0" err="1"/>
              <a:t>分布式高性能通信库（nstack、HCCL</a:t>
            </a:r>
            <a:r>
              <a:rPr lang="en-US" altLang="zh-CN" sz="1800" dirty="0"/>
              <a:t>）</a:t>
            </a:r>
            <a:r>
              <a:rPr lang="zh-CN" altLang="en-US" sz="1800" dirty="0"/>
              <a:t>、</a:t>
            </a:r>
            <a:r>
              <a:rPr lang="en-US" altLang="zh-CN" sz="1800" dirty="0"/>
              <a:t>   </a:t>
            </a:r>
            <a:r>
              <a:rPr lang="en-US" altLang="zh-CN" sz="1800" dirty="0" err="1"/>
              <a:t>分布式数据-模型混合并行</a:t>
            </a:r>
            <a:r>
              <a:rPr lang="zh-CN" altLang="en-US" sz="1800" dirty="0"/>
              <a:t>、</a:t>
            </a:r>
            <a:r>
              <a:rPr lang="en-US" altLang="zh-CN" sz="1800" dirty="0"/>
              <a:t>    </a:t>
            </a:r>
            <a:r>
              <a:rPr lang="en-US" altLang="zh-CN" sz="1800" dirty="0" err="1"/>
              <a:t>训练数据压缩、多级缓存</a:t>
            </a:r>
            <a:endParaRPr lang="en-US" altLang="zh-CN" sz="1200" dirty="0"/>
          </a:p>
          <a:p>
            <a:endParaRPr lang="en-US" altLang="zh-CN"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模型部署</a:t>
            </a:r>
          </a:p>
        </p:txBody>
      </p:sp>
      <p:sp>
        <p:nvSpPr>
          <p:cNvPr id="3" name="文本占位符 2"/>
          <p:cNvSpPr>
            <a:spLocks noGrp="1"/>
          </p:cNvSpPr>
          <p:nvPr>
            <p:ph type="body" sz="quarter" idx="10"/>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2536190" y="1449705"/>
            <a:ext cx="6886575" cy="4467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自动学习</a:t>
            </a:r>
          </a:p>
        </p:txBody>
      </p:sp>
      <p:sp>
        <p:nvSpPr>
          <p:cNvPr id="3" name="文本占位符 2"/>
          <p:cNvSpPr>
            <a:spLocks noGrp="1"/>
          </p:cNvSpPr>
          <p:nvPr>
            <p:ph type="body" sz="quarter" idx="10"/>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2419350" y="1071245"/>
            <a:ext cx="7353300" cy="47148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hlinkClick r:id="rId3" action="ppaction://hlinkfile"/>
              </a:rPr>
              <a:t>ModelArts支持的AI框架</a:t>
            </a:r>
            <a:endParaRPr lang="zh-CN" altLang="en-US"/>
          </a:p>
        </p:txBody>
      </p:sp>
      <p:sp>
        <p:nvSpPr>
          <p:cNvPr id="3" name="文本占位符 2"/>
          <p:cNvSpPr>
            <a:spLocks noGrp="1"/>
          </p:cNvSpPr>
          <p:nvPr>
            <p:ph type="body" sz="quarter" idx="10"/>
          </p:nvPr>
        </p:nvSpPr>
        <p:spPr/>
        <p:txBody>
          <a:bodyPr/>
          <a:lstStyle/>
          <a:p>
            <a:r>
              <a:rPr lang="zh-CN" altLang="en-US"/>
              <a:t>开发环境的Notebook，根据不同的工作环境（即不同Python版本），对应支持的AI引擎和版本有所不同，在创建好对应工作环境的Notebook实例后，再根据表1对应的版本创建文件。而且Notebook支持多引擎，即同一个Notebook实例，可以使用所有支持的AI引擎，不同引擎之间可快速、方便切换。</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ym typeface="Huawei Sans" panose="020C0503030203020204" pitchFamily="34" charset="0"/>
              </a:rPr>
              <a:t>ModelArts</a:t>
            </a:r>
            <a:r>
              <a:rPr lang="zh-CN" altLang="en-US" sz="3600" dirty="0">
                <a:sym typeface="Huawei Sans" panose="020C0503030203020204" pitchFamily="34" charset="0"/>
              </a:rPr>
              <a:t>：一站式</a:t>
            </a:r>
            <a:r>
              <a:rPr lang="en-US" altLang="zh-CN" sz="3600" dirty="0">
                <a:sym typeface="Huawei Sans" panose="020C0503030203020204" pitchFamily="34" charset="0"/>
              </a:rPr>
              <a:t>AI</a:t>
            </a:r>
            <a:r>
              <a:rPr lang="zh-CN" altLang="en-US" sz="3600" dirty="0">
                <a:sym typeface="Huawei Sans" panose="020C0503030203020204" pitchFamily="34" charset="0"/>
              </a:rPr>
              <a:t>开发平台</a:t>
            </a:r>
            <a:br>
              <a:rPr lang="zh-CN" altLang="en-US" dirty="0">
                <a:sym typeface="Huawei Sans" panose="020C0503030203020204" pitchFamily="34" charset="0"/>
              </a:rPr>
            </a:br>
            <a:endParaRPr lang="zh-CN" altLang="en-US" dirty="0">
              <a:sym typeface="Huawei Sans" panose="020C0503030203020204" pitchFamily="34" charset="0"/>
            </a:endParaRPr>
          </a:p>
        </p:txBody>
      </p:sp>
      <p:sp>
        <p:nvSpPr>
          <p:cNvPr id="7" name="Rectangle 3"/>
          <p:cNvSpPr/>
          <p:nvPr/>
        </p:nvSpPr>
        <p:spPr>
          <a:xfrm>
            <a:off x="1333632" y="1206111"/>
            <a:ext cx="1800493" cy="307777"/>
          </a:xfrm>
          <a:prstGeom prst="rect">
            <a:avLst/>
          </a:prstGeom>
        </p:spPr>
        <p:txBody>
          <a:bodyPr wrap="none" anchor="ctr">
            <a:spAutoFit/>
          </a:bodyPr>
          <a:lstStyle/>
          <a:p>
            <a:pPr defTabSz="914400"/>
            <a:r>
              <a:rPr lang="zh-CN" altLang="en-US" sz="1400" b="1" dirty="0">
                <a:latin typeface="Huawei Sans" panose="020C0503030203020204" pitchFamily="34" charset="0"/>
                <a:ea typeface="方正兰亭黑简体" panose="02000000000000000000" pitchFamily="2" charset="-122"/>
                <a:cs typeface="+mn-ea"/>
                <a:sym typeface="Huawei Sans" panose="020C0503030203020204" pitchFamily="34" charset="0"/>
              </a:rPr>
              <a:t>面向不同</a:t>
            </a:r>
            <a:r>
              <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400" b="1" dirty="0">
                <a:latin typeface="Huawei Sans" panose="020C0503030203020204" pitchFamily="34" charset="0"/>
                <a:ea typeface="方正兰亭黑简体" panose="02000000000000000000" pitchFamily="2" charset="-122"/>
                <a:cs typeface="+mn-ea"/>
                <a:sym typeface="Huawei Sans" panose="020C0503030203020204" pitchFamily="34" charset="0"/>
              </a:rPr>
              <a:t>开发者：</a:t>
            </a:r>
            <a:endParaRPr lang="en-US"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 name="组合 7"/>
          <p:cNvGrpSpPr/>
          <p:nvPr/>
        </p:nvGrpSpPr>
        <p:grpSpPr>
          <a:xfrm>
            <a:off x="3663057" y="1158266"/>
            <a:ext cx="2464217" cy="403467"/>
            <a:chOff x="3640083" y="1593956"/>
            <a:chExt cx="2464217" cy="403467"/>
          </a:xfrm>
        </p:grpSpPr>
        <p:sp>
          <p:nvSpPr>
            <p:cNvPr id="9" name="内容占位符 2"/>
            <p:cNvSpPr txBox="1"/>
            <p:nvPr/>
          </p:nvSpPr>
          <p:spPr>
            <a:xfrm>
              <a:off x="3957103" y="1593956"/>
              <a:ext cx="2147197" cy="403467"/>
            </a:xfrm>
            <a:prstGeom prst="rect">
              <a:avLst/>
            </a:prstGeom>
            <a:noFill/>
            <a:ln w="12700" cap="flat">
              <a:noFill/>
              <a:miter lim="400000"/>
            </a:ln>
            <a:effectLst/>
          </p:spPr>
          <p:txBody>
            <a:bodyPr wrap="square" lIns="7065" tIns="7065" rIns="7065" bIns="7065" numCol="1" anchor="ctr">
              <a:normAutofit/>
            </a:bodyPr>
            <a:lstStyle>
              <a:lvl1pPr algn="l" defTabSz="509270">
                <a:defRPr sz="4400" b="0">
                  <a:latin typeface="FZLanTingHei-M-GBK"/>
                  <a:ea typeface="FZLanTingHei-M-GBK"/>
                  <a:cs typeface="FZLanTingHei-M-GBK"/>
                  <a:sym typeface="FZLanTingHei-M-GBK"/>
                </a:defRPr>
              </a:lvl1pPr>
            </a:lstStyle>
            <a:p>
              <a:pPr hangingPunct="0"/>
              <a:r>
                <a:rPr lang="zh-CN" altLang="en-US"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业务开发者</a:t>
              </a:r>
            </a:p>
          </p:txBody>
        </p:sp>
        <p:sp>
          <p:nvSpPr>
            <p:cNvPr id="10" name="圆形"/>
            <p:cNvSpPr/>
            <p:nvPr/>
          </p:nvSpPr>
          <p:spPr>
            <a:xfrm>
              <a:off x="3640083" y="1689544"/>
              <a:ext cx="217373" cy="212291"/>
            </a:xfrm>
            <a:prstGeom prst="ellipse">
              <a:avLst/>
            </a:prstGeom>
            <a:noFill/>
            <a:ln w="28575" cap="flat">
              <a:solidFill>
                <a:srgbClr val="FF0000"/>
              </a:solidFill>
              <a:prstDash val="solid"/>
              <a:miter lim="400000"/>
            </a:ln>
            <a:effectLst/>
          </p:spPr>
          <p:txBody>
            <a:bodyPr wrap="square" lIns="8959" tIns="8959" rIns="8959" bIns="8959" numCol="1" anchor="ctr">
              <a:noAutofit/>
            </a:bodyPr>
            <a:lstStyle/>
            <a:p>
              <a:pPr algn="ctr" defTabSz="145415" hangingPunct="0">
                <a:defRPr sz="2200" b="0">
                  <a:latin typeface="+mn-lt"/>
                  <a:ea typeface="+mn-ea"/>
                  <a:cs typeface="+mn-cs"/>
                  <a:sym typeface="Helvetica Neue Medium"/>
                </a:defRPr>
              </a:pPr>
              <a:endParaRPr sz="1400" b="1"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1" name="组合 10"/>
          <p:cNvGrpSpPr/>
          <p:nvPr/>
        </p:nvGrpSpPr>
        <p:grpSpPr>
          <a:xfrm>
            <a:off x="5520259" y="1158266"/>
            <a:ext cx="1664278" cy="403467"/>
            <a:chOff x="5817583" y="1593956"/>
            <a:chExt cx="1664278" cy="403467"/>
          </a:xfrm>
        </p:grpSpPr>
        <p:sp>
          <p:nvSpPr>
            <p:cNvPr id="12" name="内容占位符 2"/>
            <p:cNvSpPr txBox="1"/>
            <p:nvPr/>
          </p:nvSpPr>
          <p:spPr>
            <a:xfrm>
              <a:off x="6135761" y="1593956"/>
              <a:ext cx="1346100" cy="403467"/>
            </a:xfrm>
            <a:prstGeom prst="rect">
              <a:avLst/>
            </a:prstGeom>
            <a:noFill/>
            <a:ln w="12700" cap="flat">
              <a:noFill/>
              <a:miter lim="400000"/>
            </a:ln>
            <a:effectLst/>
          </p:spPr>
          <p:txBody>
            <a:bodyPr wrap="square" lIns="7065" tIns="7065" rIns="7065" bIns="7065" numCol="1" anchor="ctr">
              <a:normAutofit/>
            </a:bodyPr>
            <a:lstStyle>
              <a:lvl1pPr algn="l" defTabSz="509270">
                <a:defRPr sz="4400" b="0">
                  <a:latin typeface="FZLanTingHei-M-GBK"/>
                  <a:ea typeface="FZLanTingHei-M-GBK"/>
                  <a:cs typeface="FZLanTingHei-M-GBK"/>
                  <a:sym typeface="FZLanTingHei-M-GBK"/>
                </a:defRPr>
              </a:lvl1pPr>
            </a:lstStyle>
            <a:p>
              <a:pPr hangingPunct="0"/>
              <a:r>
                <a:rPr lang="zh-CN" altLang="en-US"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AI初学者</a:t>
              </a:r>
            </a:p>
          </p:txBody>
        </p:sp>
        <p:sp>
          <p:nvSpPr>
            <p:cNvPr id="13" name="圆形"/>
            <p:cNvSpPr/>
            <p:nvPr/>
          </p:nvSpPr>
          <p:spPr>
            <a:xfrm>
              <a:off x="5817583" y="1689544"/>
              <a:ext cx="217373" cy="212291"/>
            </a:xfrm>
            <a:prstGeom prst="ellipse">
              <a:avLst/>
            </a:prstGeom>
            <a:noFill/>
            <a:ln w="28575" cap="flat">
              <a:solidFill>
                <a:srgbClr val="FF0000"/>
              </a:solidFill>
              <a:prstDash val="solid"/>
              <a:miter lim="400000"/>
            </a:ln>
            <a:effectLst/>
          </p:spPr>
          <p:txBody>
            <a:bodyPr wrap="square" lIns="8959" tIns="8959" rIns="8959" bIns="8959" numCol="1" anchor="ctr">
              <a:noAutofit/>
            </a:bodyPr>
            <a:lstStyle/>
            <a:p>
              <a:pPr algn="ctr" defTabSz="145415" hangingPunct="0">
                <a:defRPr sz="2200" b="0">
                  <a:latin typeface="+mn-lt"/>
                  <a:ea typeface="+mn-ea"/>
                  <a:cs typeface="+mn-cs"/>
                  <a:sym typeface="Helvetica Neue Medium"/>
                </a:defRPr>
              </a:pPr>
              <a:endParaRPr sz="1400" b="1"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4" name="组合 13"/>
          <p:cNvGrpSpPr/>
          <p:nvPr/>
        </p:nvGrpSpPr>
        <p:grpSpPr>
          <a:xfrm>
            <a:off x="7459544" y="1158266"/>
            <a:ext cx="1665436" cy="403467"/>
            <a:chOff x="7995083" y="1593956"/>
            <a:chExt cx="1665436" cy="403467"/>
          </a:xfrm>
        </p:grpSpPr>
        <p:sp>
          <p:nvSpPr>
            <p:cNvPr id="15" name="内容占位符 2"/>
            <p:cNvSpPr txBox="1"/>
            <p:nvPr/>
          </p:nvSpPr>
          <p:spPr>
            <a:xfrm>
              <a:off x="8314418" y="1593956"/>
              <a:ext cx="1346101" cy="403467"/>
            </a:xfrm>
            <a:prstGeom prst="rect">
              <a:avLst/>
            </a:prstGeom>
            <a:noFill/>
            <a:ln w="12700" cap="flat">
              <a:noFill/>
              <a:miter lim="400000"/>
            </a:ln>
            <a:effectLst/>
          </p:spPr>
          <p:txBody>
            <a:bodyPr wrap="square" lIns="7065" tIns="7065" rIns="7065" bIns="7065" numCol="1" anchor="ctr">
              <a:normAutofit/>
            </a:bodyPr>
            <a:lstStyle>
              <a:lvl1pPr algn="l" defTabSz="509270">
                <a:defRPr sz="4400" b="0">
                  <a:latin typeface="FZLanTingHei-M-GBK"/>
                  <a:ea typeface="FZLanTingHei-M-GBK"/>
                  <a:cs typeface="FZLanTingHei-M-GBK"/>
                  <a:sym typeface="FZLanTingHei-M-GBK"/>
                </a:defRPr>
              </a:lvl1pPr>
            </a:lstStyle>
            <a:p>
              <a:pPr hangingPunct="0">
                <a:defRPr/>
              </a:pPr>
              <a:r>
                <a:rPr lang="en-US" altLang="zh-CN"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专家</a:t>
              </a:r>
              <a:endParaRPr lang="en-US" altLang="zh-CN" sz="14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圆形"/>
            <p:cNvSpPr/>
            <p:nvPr/>
          </p:nvSpPr>
          <p:spPr>
            <a:xfrm>
              <a:off x="7995083" y="1689544"/>
              <a:ext cx="217373" cy="212291"/>
            </a:xfrm>
            <a:prstGeom prst="ellipse">
              <a:avLst/>
            </a:prstGeom>
            <a:noFill/>
            <a:ln w="28575" cap="flat">
              <a:solidFill>
                <a:srgbClr val="FF0000"/>
              </a:solidFill>
              <a:prstDash val="solid"/>
              <a:miter lim="400000"/>
            </a:ln>
            <a:effectLst/>
          </p:spPr>
          <p:txBody>
            <a:bodyPr wrap="square" lIns="8959" tIns="8959" rIns="8959" bIns="8959" numCol="1" anchor="ctr">
              <a:noAutofit/>
            </a:bodyPr>
            <a:lstStyle/>
            <a:p>
              <a:pPr algn="ctr" defTabSz="145415" hangingPunct="0">
                <a:defRPr sz="2200" b="0">
                  <a:latin typeface="+mn-lt"/>
                  <a:ea typeface="+mn-ea"/>
                  <a:cs typeface="+mn-cs"/>
                  <a:sym typeface="Helvetica Neue Medium"/>
                </a:defRPr>
              </a:pPr>
              <a:endParaRPr sz="1400" b="1"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7" name="组合 16"/>
          <p:cNvGrpSpPr/>
          <p:nvPr/>
        </p:nvGrpSpPr>
        <p:grpSpPr>
          <a:xfrm>
            <a:off x="8858600" y="1140337"/>
            <a:ext cx="2072272" cy="403467"/>
            <a:chOff x="8002705" y="1593956"/>
            <a:chExt cx="1657814" cy="403467"/>
          </a:xfrm>
        </p:grpSpPr>
        <p:sp>
          <p:nvSpPr>
            <p:cNvPr id="18" name="内容占位符 2"/>
            <p:cNvSpPr txBox="1"/>
            <p:nvPr/>
          </p:nvSpPr>
          <p:spPr>
            <a:xfrm>
              <a:off x="8314418" y="1593956"/>
              <a:ext cx="1346101" cy="403467"/>
            </a:xfrm>
            <a:prstGeom prst="rect">
              <a:avLst/>
            </a:prstGeom>
            <a:noFill/>
            <a:ln w="12700" cap="flat">
              <a:noFill/>
              <a:miter lim="400000"/>
            </a:ln>
            <a:effectLst/>
          </p:spPr>
          <p:txBody>
            <a:bodyPr wrap="square" lIns="7065" tIns="7065" rIns="7065" bIns="7065" numCol="1" anchor="ctr">
              <a:normAutofit/>
            </a:bodyPr>
            <a:lstStyle>
              <a:lvl1pPr algn="l" defTabSz="509270">
                <a:defRPr sz="4400" b="0">
                  <a:latin typeface="FZLanTingHei-M-GBK"/>
                  <a:ea typeface="FZLanTingHei-M-GBK"/>
                  <a:cs typeface="FZLanTingHei-M-GBK"/>
                  <a:sym typeface="FZLanTingHei-M-GBK"/>
                </a:defRPr>
              </a:lvl1pPr>
            </a:lstStyle>
            <a:p>
              <a:pPr hangingPunct="0">
                <a:defRPr/>
              </a:pPr>
              <a:r>
                <a:rPr lang="zh-CN" altLang="en-US"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智能运维（</a:t>
              </a:r>
              <a:r>
                <a:rPr lang="en-US" altLang="zh-CN"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AI Ops</a:t>
              </a:r>
              <a:r>
                <a:rPr lang="zh-CN" altLang="en-US"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altLang="zh-CN" sz="14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圆形"/>
            <p:cNvSpPr/>
            <p:nvPr/>
          </p:nvSpPr>
          <p:spPr>
            <a:xfrm>
              <a:off x="8002705" y="1689544"/>
              <a:ext cx="164045" cy="219012"/>
            </a:xfrm>
            <a:prstGeom prst="ellipse">
              <a:avLst/>
            </a:prstGeom>
            <a:noFill/>
            <a:ln w="28575" cap="flat">
              <a:solidFill>
                <a:srgbClr val="FF0000"/>
              </a:solidFill>
              <a:prstDash val="solid"/>
              <a:miter lim="400000"/>
            </a:ln>
            <a:effectLst/>
          </p:spPr>
          <p:txBody>
            <a:bodyPr wrap="square" lIns="8959" tIns="8959" rIns="8959" bIns="8959" numCol="1" anchor="ctr">
              <a:noAutofit/>
            </a:bodyPr>
            <a:lstStyle/>
            <a:p>
              <a:pPr algn="ctr" defTabSz="145415" hangingPunct="0">
                <a:defRPr sz="2200" b="0">
                  <a:latin typeface="+mn-lt"/>
                  <a:ea typeface="+mn-ea"/>
                  <a:cs typeface="+mn-cs"/>
                  <a:sym typeface="Helvetica Neue Medium"/>
                </a:defRPr>
              </a:pPr>
              <a:endParaRPr sz="1400" b="1"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100" name="图片 99"/>
          <p:cNvPicPr/>
          <p:nvPr/>
        </p:nvPicPr>
        <p:blipFill>
          <a:blip r:embed="rId3" r:link="rId4"/>
          <a:stretch>
            <a:fillRect/>
          </a:stretch>
        </p:blipFill>
        <p:spPr>
          <a:xfrm>
            <a:off x="1005840" y="1934464"/>
            <a:ext cx="8991600" cy="3502152"/>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504190"/>
          </a:xfrm>
        </p:spPr>
        <p:txBody>
          <a:bodyPr>
            <a:normAutofit fontScale="90000"/>
          </a:bodyPr>
          <a:lstStyle/>
          <a:p>
            <a:r>
              <a:rPr lang="en-US" altLang="zh-CN">
                <a:sym typeface="Huawei Sans" panose="020C0503030203020204" pitchFamily="34" charset="0"/>
              </a:rPr>
              <a:t>ModelArts</a:t>
            </a:r>
            <a:r>
              <a:rPr>
                <a:sym typeface="Huawei Sans" panose="020C0503030203020204" pitchFamily="34" charset="0"/>
              </a:rPr>
              <a:t>：产品优势</a:t>
            </a:r>
          </a:p>
        </p:txBody>
      </p:sp>
      <p:sp>
        <p:nvSpPr>
          <p:cNvPr id="3" name="文本占位符 2"/>
          <p:cNvSpPr>
            <a:spLocks noGrp="1"/>
          </p:cNvSpPr>
          <p:nvPr>
            <p:ph type="body" sz="quarter" idx="10"/>
          </p:nvPr>
        </p:nvSpPr>
        <p:spPr>
          <a:xfrm>
            <a:off x="732155" y="960755"/>
            <a:ext cx="10728325" cy="5129530"/>
          </a:xfrm>
        </p:spPr>
        <p:txBody>
          <a:bodyPr/>
          <a:lstStyle/>
          <a:p>
            <a:pPr indent="0" algn="l">
              <a:lnSpc>
                <a:spcPct val="100000"/>
              </a:lnSpc>
              <a:spcBef>
                <a:spcPts val="700"/>
              </a:spcBef>
            </a:pPr>
            <a:r>
              <a:rPr lang="zh-CN" altLang="en-US" sz="2000"/>
              <a:t>一站式：开“箱”即用，涵盖AI开发全流程，包含数据处理、模型开发、训练、管</a:t>
            </a:r>
            <a:r>
              <a:rPr lang="en-US" altLang="zh-CN" sz="2000"/>
              <a:t>            </a:t>
            </a:r>
            <a:r>
              <a:rPr lang="zh-CN" altLang="en-US" sz="2000"/>
              <a:t>理、部署功能，可灵活使用其中一个或多个功能。</a:t>
            </a:r>
          </a:p>
          <a:p>
            <a:pPr indent="0">
              <a:lnSpc>
                <a:spcPct val="100000"/>
              </a:lnSpc>
              <a:spcBef>
                <a:spcPts val="700"/>
              </a:spcBef>
            </a:pPr>
            <a:r>
              <a:rPr lang="zh-CN" altLang="en-US" sz="2000"/>
              <a:t>易上手：提供多种预置模型，开源模型想用就用</a:t>
            </a:r>
          </a:p>
          <a:p>
            <a:pPr marL="0" indent="0">
              <a:lnSpc>
                <a:spcPct val="100000"/>
              </a:lnSpc>
              <a:spcBef>
                <a:spcPts val="700"/>
              </a:spcBef>
              <a:buNone/>
            </a:pPr>
            <a:r>
              <a:rPr lang="zh-CN" altLang="en-US" sz="2000"/>
              <a:t>   </a:t>
            </a:r>
            <a:r>
              <a:rPr lang="en-US" altLang="zh-CN" sz="2000"/>
              <a:t>               </a:t>
            </a:r>
            <a:r>
              <a:rPr lang="zh-CN" altLang="en-US" sz="2000"/>
              <a:t>模型超参自动优化，简单快速</a:t>
            </a:r>
          </a:p>
          <a:p>
            <a:pPr marL="0" indent="0">
              <a:lnSpc>
                <a:spcPct val="100000"/>
              </a:lnSpc>
              <a:spcBef>
                <a:spcPts val="700"/>
              </a:spcBef>
              <a:buNone/>
            </a:pPr>
            <a:r>
              <a:rPr lang="zh-CN" altLang="en-US" sz="2000"/>
              <a:t>   </a:t>
            </a:r>
            <a:r>
              <a:rPr lang="en-US" altLang="zh-CN" sz="2000"/>
              <a:t>               </a:t>
            </a:r>
            <a:r>
              <a:rPr lang="zh-CN" altLang="en-US" sz="2000"/>
              <a:t>零代码开发，简单操作训练出自己的模型</a:t>
            </a:r>
          </a:p>
          <a:p>
            <a:pPr marL="0" indent="0">
              <a:lnSpc>
                <a:spcPct val="100000"/>
              </a:lnSpc>
              <a:spcBef>
                <a:spcPts val="700"/>
              </a:spcBef>
              <a:buNone/>
            </a:pPr>
            <a:r>
              <a:rPr lang="zh-CN" altLang="en-US" sz="2000"/>
              <a:t>    </a:t>
            </a:r>
            <a:r>
              <a:rPr lang="en-US" altLang="zh-CN" sz="2000"/>
              <a:t>              </a:t>
            </a:r>
            <a:r>
              <a:rPr lang="zh-CN" altLang="en-US" sz="2000"/>
              <a:t>支持模型一键部署到云、边、端</a:t>
            </a:r>
          </a:p>
          <a:p>
            <a:pPr indent="0">
              <a:lnSpc>
                <a:spcPct val="100000"/>
              </a:lnSpc>
              <a:spcBef>
                <a:spcPts val="700"/>
              </a:spcBef>
              <a:buFont typeface="Wingdings" panose="05000000000000000000" charset="0"/>
              <a:buChar char="l"/>
            </a:pPr>
            <a:r>
              <a:rPr lang="zh-CN" altLang="en-US" sz="2000"/>
              <a:t>高性能    自研MoXing深度学习框架，提升算法开发效率和训练速度。</a:t>
            </a:r>
          </a:p>
          <a:p>
            <a:pPr marL="0" indent="0">
              <a:lnSpc>
                <a:spcPct val="100000"/>
              </a:lnSpc>
              <a:spcBef>
                <a:spcPts val="700"/>
              </a:spcBef>
              <a:buFont typeface="Wingdings" panose="05000000000000000000" charset="0"/>
              <a:buNone/>
            </a:pPr>
            <a:r>
              <a:rPr lang="en-US" altLang="zh-CN" sz="2000"/>
              <a:t>                  </a:t>
            </a:r>
            <a:r>
              <a:rPr lang="zh-CN" altLang="en-US" sz="2000"/>
              <a:t>优化深度模型推理中GPU的利用率，加速云端在线推理。</a:t>
            </a:r>
          </a:p>
          <a:p>
            <a:pPr marL="0" indent="0">
              <a:lnSpc>
                <a:spcPct val="100000"/>
              </a:lnSpc>
              <a:spcBef>
                <a:spcPts val="700"/>
              </a:spcBef>
              <a:buFont typeface="Wingdings" panose="05000000000000000000" charset="0"/>
              <a:buNone/>
            </a:pPr>
            <a:r>
              <a:rPr lang="en-US" altLang="zh-CN" sz="2000"/>
              <a:t>        </a:t>
            </a:r>
            <a:r>
              <a:rPr lang="zh-CN" altLang="en-US" sz="2000"/>
              <a:t>    </a:t>
            </a:r>
            <a:r>
              <a:rPr lang="en-US" altLang="zh-CN" sz="2000"/>
              <a:t>      </a:t>
            </a:r>
            <a:r>
              <a:rPr lang="zh-CN" altLang="en-US" sz="2000"/>
              <a:t>可生成在Ascend芯片上运行的模型，实现高效端边推理。</a:t>
            </a:r>
          </a:p>
          <a:p>
            <a:pPr>
              <a:lnSpc>
                <a:spcPct val="100000"/>
              </a:lnSpc>
              <a:spcBef>
                <a:spcPts val="700"/>
              </a:spcBef>
              <a:buFont typeface="Wingdings" panose="05000000000000000000" charset="0"/>
              <a:buChar char="l"/>
            </a:pPr>
            <a:r>
              <a:rPr lang="en-US" altLang="zh-CN" sz="2000"/>
              <a:t> </a:t>
            </a:r>
            <a:r>
              <a:rPr lang="zh-CN" altLang="en-US" sz="2000"/>
              <a:t>灵活：    支持多种主流开源框架(TensorFlow、Spark_MLlib、MXNet、Caffe、PyTorch、XGBoost-Sklearn、MindSpore)。</a:t>
            </a:r>
          </a:p>
          <a:p>
            <a:pPr marL="0" indent="0">
              <a:lnSpc>
                <a:spcPct val="100000"/>
              </a:lnSpc>
              <a:spcBef>
                <a:spcPts val="700"/>
              </a:spcBef>
              <a:buFont typeface="Wingdings" panose="05000000000000000000" charset="0"/>
              <a:buNone/>
            </a:pPr>
            <a:r>
              <a:rPr lang="en-US" altLang="zh-CN" sz="2000"/>
              <a:t>              </a:t>
            </a:r>
            <a:r>
              <a:rPr lang="zh-CN" altLang="en-US" sz="2000"/>
              <a:t>    支持主流GPU和自研Ascend芯片。</a:t>
            </a:r>
          </a:p>
          <a:p>
            <a:pPr marL="0" indent="0">
              <a:lnSpc>
                <a:spcPct val="100000"/>
              </a:lnSpc>
              <a:spcBef>
                <a:spcPts val="700"/>
              </a:spcBef>
              <a:buFont typeface="Wingdings" panose="05000000000000000000" charset="0"/>
              <a:buNone/>
            </a:pPr>
            <a:r>
              <a:rPr lang="en-US" altLang="zh-CN" sz="2000"/>
              <a:t>              </a:t>
            </a:r>
            <a:r>
              <a:rPr lang="zh-CN" altLang="en-US" sz="2000"/>
              <a:t>    支持专属资源独享使用。</a:t>
            </a:r>
          </a:p>
          <a:p>
            <a:pPr marL="0" indent="0">
              <a:lnSpc>
                <a:spcPct val="100000"/>
              </a:lnSpc>
              <a:spcBef>
                <a:spcPts val="700"/>
              </a:spcBef>
              <a:buFont typeface="Wingdings" panose="05000000000000000000" charset="0"/>
              <a:buNone/>
            </a:pPr>
            <a:r>
              <a:rPr lang="en-US" altLang="zh-CN" sz="2000"/>
              <a:t>              </a:t>
            </a:r>
            <a:r>
              <a:rPr lang="zh-CN" altLang="en-US" sz="2000"/>
              <a:t>    支持自定义镜像满足自定义框架及算子需求。</a:t>
            </a:r>
          </a:p>
          <a:p>
            <a:pPr>
              <a:lnSpc>
                <a:spcPct val="100000"/>
              </a:lnSpc>
              <a:spcBef>
                <a:spcPts val="700"/>
              </a:spcBef>
              <a:buFont typeface="Wingdings" panose="05000000000000000000" charset="0"/>
              <a:buChar char="l"/>
            </a:pPr>
            <a:endParaRPr lang="zh-CN" altLang="en-US"/>
          </a:p>
          <a:p>
            <a:pPr>
              <a:lnSpc>
                <a:spcPct val="100000"/>
              </a:lnSpc>
              <a:spcBef>
                <a:spcPts val="700"/>
              </a:spcBef>
              <a:buFont typeface="Wingdings" panose="05000000000000000000" charset="0"/>
              <a:buChar char="l"/>
            </a:pPr>
            <a:endParaRPr lang="zh-CN" altLang="en-US"/>
          </a:p>
          <a:p>
            <a:pPr>
              <a:buFont typeface="Wingdings" panose="05000000000000000000" charset="0"/>
              <a:buChar char="l"/>
            </a:pPr>
            <a:endParaRPr lang="zh-CN" altLang="en-US"/>
          </a:p>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ym typeface="Huawei Sans" panose="020C0503030203020204" pitchFamily="34" charset="0"/>
              </a:rPr>
              <a:t>AI</a:t>
            </a:r>
            <a:r>
              <a:rPr lang="zh-CN" altLang="en-US" dirty="0">
                <a:sym typeface="Huawei Sans" panose="020C0503030203020204" pitchFamily="34" charset="0"/>
              </a:rPr>
              <a:t>目前还是一项只有具备高级技能的专家才能完成的工作，成熟、稳定、完善的自动化工具还比较缺乏，获得一个</a:t>
            </a:r>
            <a:r>
              <a:rPr lang="en-US" altLang="zh-CN" dirty="0">
                <a:sym typeface="Huawei Sans" panose="020C0503030203020204" pitchFamily="34" charset="0"/>
              </a:rPr>
              <a:t>AI</a:t>
            </a:r>
            <a:r>
              <a:rPr lang="zh-CN" altLang="en-US" dirty="0">
                <a:sym typeface="Huawei Sans" panose="020C0503030203020204" pitchFamily="34" charset="0"/>
              </a:rPr>
              <a:t>模型还是一个非常复杂、耗时耗力的事情。因此，应该有一站式平台，提供必需的自动化工具，让</a:t>
            </a:r>
            <a:r>
              <a:rPr lang="en-US" altLang="zh-CN" dirty="0">
                <a:sym typeface="Huawei Sans" panose="020C0503030203020204" pitchFamily="34" charset="0"/>
              </a:rPr>
              <a:t>AI</a:t>
            </a:r>
            <a:r>
              <a:rPr lang="zh-CN" altLang="en-US" dirty="0">
                <a:sym typeface="Huawei Sans" panose="020C0503030203020204" pitchFamily="34" charset="0"/>
              </a:rPr>
              <a:t>应用开发更容易，更快捷。而华为云</a:t>
            </a:r>
            <a:r>
              <a:rPr lang="en-US" altLang="zh-CN" dirty="0">
                <a:sym typeface="Huawei Sans" panose="020C0503030203020204" pitchFamily="34" charset="0"/>
              </a:rPr>
              <a:t>ModelArts</a:t>
            </a:r>
            <a:r>
              <a:rPr lang="zh-CN" altLang="en-US" dirty="0">
                <a:sym typeface="Huawei Sans" panose="020C0503030203020204" pitchFamily="34" charset="0"/>
              </a:rPr>
              <a:t>正是一站式</a:t>
            </a:r>
            <a:r>
              <a:rPr lang="en-US" altLang="zh-CN" dirty="0">
                <a:sym typeface="Huawei Sans" panose="020C0503030203020204" pitchFamily="34" charset="0"/>
              </a:rPr>
              <a:t>AI</a:t>
            </a:r>
            <a:r>
              <a:rPr lang="zh-CN" altLang="en-US" dirty="0">
                <a:sym typeface="Huawei Sans" panose="020C0503030203020204" pitchFamily="34" charset="0"/>
              </a:rPr>
              <a:t>开发平台，本章节将主要介绍</a:t>
            </a:r>
            <a:r>
              <a:rPr lang="en-US" altLang="zh-CN" dirty="0">
                <a:sym typeface="Huawei Sans" panose="020C0503030203020204" pitchFamily="34" charset="0"/>
              </a:rPr>
              <a:t>ModelArts</a:t>
            </a:r>
            <a:r>
              <a:rPr lang="zh-CN" altLang="en-US" dirty="0">
                <a:sym typeface="Huawei Sans" panose="020C0503030203020204" pitchFamily="34" charset="0"/>
              </a:rPr>
              <a:t>的特点，以及</a:t>
            </a:r>
            <a:r>
              <a:rPr lang="en-US" altLang="zh-CN" dirty="0">
                <a:sym typeface="Huawei Sans" panose="020C0503030203020204" pitchFamily="34" charset="0"/>
              </a:rPr>
              <a:t>ModelArts</a:t>
            </a:r>
            <a:r>
              <a:rPr lang="zh-CN" altLang="en-US" dirty="0">
                <a:sym typeface="Huawei Sans" panose="020C0503030203020204" pitchFamily="34" charset="0"/>
              </a:rPr>
              <a:t>各功能模块，最后是与</a:t>
            </a:r>
            <a:r>
              <a:rPr lang="en-US" altLang="zh-CN" dirty="0">
                <a:sym typeface="Huawei Sans" panose="020C0503030203020204" pitchFamily="34" charset="0"/>
              </a:rPr>
              <a:t>ModelArts</a:t>
            </a:r>
            <a:r>
              <a:rPr lang="zh-CN" altLang="en-US" dirty="0">
                <a:sym typeface="Huawei Sans" panose="020C0503030203020204" pitchFamily="34" charset="0"/>
              </a:rPr>
              <a:t>配套的开发工具和案例介绍。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ym typeface="Huawei Sans" panose="020C0503030203020204" pitchFamily="34" charset="0"/>
              </a:rPr>
              <a:t>ModelArts</a:t>
            </a:r>
            <a:r>
              <a:rPr lang="zh-CN" altLang="en-US" dirty="0">
                <a:sym typeface="Huawei Sans" panose="020C0503030203020204" pitchFamily="34" charset="0"/>
              </a:rPr>
              <a:t>训练：面向三类用户提供解决</a:t>
            </a:r>
            <a:r>
              <a:rPr lang="en-US" altLang="zh-CN" dirty="0">
                <a:sym typeface="Huawei Sans" panose="020C0503030203020204" pitchFamily="34" charset="0"/>
              </a:rPr>
              <a:t>AI</a:t>
            </a:r>
            <a:r>
              <a:rPr lang="zh-CN" altLang="en-US" dirty="0">
                <a:sym typeface="Huawei Sans" panose="020C0503030203020204" pitchFamily="34" charset="0"/>
              </a:rPr>
              <a:t>开发支持</a:t>
            </a:r>
          </a:p>
        </p:txBody>
      </p:sp>
      <p:sp>
        <p:nvSpPr>
          <p:cNvPr id="6" name="矩形 119"/>
          <p:cNvSpPr/>
          <p:nvPr/>
        </p:nvSpPr>
        <p:spPr>
          <a:xfrm>
            <a:off x="9343900" y="3764743"/>
            <a:ext cx="1582251" cy="523543"/>
          </a:xfrm>
          <a:prstGeom prst="rect">
            <a:avLst/>
          </a:prstGeom>
        </p:spPr>
        <p:txBody>
          <a:bodyPr wrap="square" lIns="91759" tIns="45880" rIns="91759" bIns="45880">
            <a:spAutoFit/>
          </a:bodyPr>
          <a:lstStyle/>
          <a:p>
            <a:pPr marL="285750" indent="-285750">
              <a:buClr>
                <a:schemeClr val="bg1">
                  <a:lumMod val="50000"/>
                </a:schemeClr>
              </a:buClr>
              <a:buSzPct val="60000"/>
              <a:buFont typeface="Wingdings" panose="05000000000000000000" pitchFamily="2" charset="2"/>
              <a:buChar char="l"/>
            </a:pP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选择计算资源</a:t>
            </a:r>
            <a:endPar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a:buClr>
                <a:schemeClr val="bg1">
                  <a:lumMod val="50000"/>
                </a:schemeClr>
              </a:buClr>
              <a:buSzPct val="60000"/>
              <a:buFont typeface="Wingdings" panose="05000000000000000000" pitchFamily="2" charset="2"/>
              <a:buChar char="l"/>
            </a:pP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自动打包镜像</a:t>
            </a:r>
            <a:endPar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7" name="Group 166"/>
          <p:cNvGrpSpPr/>
          <p:nvPr/>
        </p:nvGrpSpPr>
        <p:grpSpPr>
          <a:xfrm>
            <a:off x="3726152" y="3236297"/>
            <a:ext cx="3069763" cy="697862"/>
            <a:chOff x="2107168" y="3332220"/>
            <a:chExt cx="2614813" cy="736316"/>
          </a:xfrm>
        </p:grpSpPr>
        <p:grpSp>
          <p:nvGrpSpPr>
            <p:cNvPr id="8" name="组合 56"/>
            <p:cNvGrpSpPr/>
            <p:nvPr/>
          </p:nvGrpSpPr>
          <p:grpSpPr>
            <a:xfrm>
              <a:off x="2179705" y="3647433"/>
              <a:ext cx="780032" cy="421103"/>
              <a:chOff x="3898900" y="3238500"/>
              <a:chExt cx="481012" cy="243059"/>
            </a:xfrm>
          </p:grpSpPr>
          <p:sp>
            <p:nvSpPr>
              <p:cNvPr id="11" name="椭圆 1"/>
              <p:cNvSpPr/>
              <p:nvPr/>
            </p:nvSpPr>
            <p:spPr>
              <a:xfrm>
                <a:off x="3898900" y="3238500"/>
                <a:ext cx="61119" cy="61119"/>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椭圆 11"/>
              <p:cNvSpPr/>
              <p:nvPr/>
            </p:nvSpPr>
            <p:spPr>
              <a:xfrm>
                <a:off x="4108846" y="3238500"/>
                <a:ext cx="61119" cy="61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椭圆 12"/>
              <p:cNvSpPr/>
              <p:nvPr/>
            </p:nvSpPr>
            <p:spPr>
              <a:xfrm>
                <a:off x="4318793" y="3238500"/>
                <a:ext cx="61119" cy="61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椭圆 13"/>
              <p:cNvSpPr/>
              <p:nvPr/>
            </p:nvSpPr>
            <p:spPr>
              <a:xfrm>
                <a:off x="3898900" y="3329470"/>
                <a:ext cx="61119" cy="61119"/>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椭圆 14"/>
              <p:cNvSpPr/>
              <p:nvPr/>
            </p:nvSpPr>
            <p:spPr>
              <a:xfrm>
                <a:off x="4108846" y="3329470"/>
                <a:ext cx="61119" cy="61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椭圆 15"/>
              <p:cNvSpPr/>
              <p:nvPr/>
            </p:nvSpPr>
            <p:spPr>
              <a:xfrm>
                <a:off x="4318793" y="3329470"/>
                <a:ext cx="61119" cy="61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椭圆 16"/>
              <p:cNvSpPr/>
              <p:nvPr/>
            </p:nvSpPr>
            <p:spPr>
              <a:xfrm>
                <a:off x="3898900" y="3420440"/>
                <a:ext cx="61119" cy="61119"/>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椭圆 17"/>
              <p:cNvSpPr/>
              <p:nvPr/>
            </p:nvSpPr>
            <p:spPr>
              <a:xfrm>
                <a:off x="4108846" y="3420440"/>
                <a:ext cx="61119" cy="61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椭圆 18"/>
              <p:cNvSpPr/>
              <p:nvPr/>
            </p:nvSpPr>
            <p:spPr>
              <a:xfrm>
                <a:off x="4318793" y="3420440"/>
                <a:ext cx="61119" cy="61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20" name="直接连接符 19"/>
              <p:cNvCxnSpPr>
                <a:stCxn id="11" idx="6"/>
                <a:endCxn id="12" idx="2"/>
              </p:cNvCxnSpPr>
              <p:nvPr/>
            </p:nvCxnSpPr>
            <p:spPr>
              <a:xfrm>
                <a:off x="3960019" y="3269060"/>
                <a:ext cx="148827"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1" name="直接连接符 21"/>
              <p:cNvCxnSpPr>
                <a:stCxn id="14" idx="6"/>
                <a:endCxn id="15" idx="2"/>
              </p:cNvCxnSpPr>
              <p:nvPr/>
            </p:nvCxnSpPr>
            <p:spPr>
              <a:xfrm>
                <a:off x="3960019" y="3360030"/>
                <a:ext cx="148827"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2" name="直接连接符 25"/>
              <p:cNvCxnSpPr>
                <a:stCxn id="17" idx="6"/>
                <a:endCxn id="18" idx="2"/>
              </p:cNvCxnSpPr>
              <p:nvPr/>
            </p:nvCxnSpPr>
            <p:spPr>
              <a:xfrm>
                <a:off x="3960019" y="3451000"/>
                <a:ext cx="148827"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3" name="直接连接符 27"/>
              <p:cNvCxnSpPr>
                <a:stCxn id="11" idx="6"/>
                <a:endCxn id="15" idx="2"/>
              </p:cNvCxnSpPr>
              <p:nvPr/>
            </p:nvCxnSpPr>
            <p:spPr>
              <a:xfrm>
                <a:off x="3960019" y="326906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4" name="直接连接符 29"/>
              <p:cNvCxnSpPr>
                <a:stCxn id="14" idx="6"/>
                <a:endCxn id="18" idx="2"/>
              </p:cNvCxnSpPr>
              <p:nvPr/>
            </p:nvCxnSpPr>
            <p:spPr>
              <a:xfrm>
                <a:off x="3960019" y="336003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5" name="直接连接符 31"/>
              <p:cNvCxnSpPr>
                <a:stCxn id="17" idx="6"/>
                <a:endCxn id="15" idx="2"/>
              </p:cNvCxnSpPr>
              <p:nvPr/>
            </p:nvCxnSpPr>
            <p:spPr>
              <a:xfrm flipV="1">
                <a:off x="3960019" y="336003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6" name="直接连接符 33"/>
              <p:cNvCxnSpPr>
                <a:stCxn id="17" idx="6"/>
                <a:endCxn id="12" idx="2"/>
              </p:cNvCxnSpPr>
              <p:nvPr/>
            </p:nvCxnSpPr>
            <p:spPr>
              <a:xfrm flipV="1">
                <a:off x="3960019" y="3269060"/>
                <a:ext cx="148827"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7" name="直接连接符 35"/>
              <p:cNvCxnSpPr>
                <a:stCxn id="11" idx="6"/>
                <a:endCxn id="18" idx="2"/>
              </p:cNvCxnSpPr>
              <p:nvPr/>
            </p:nvCxnSpPr>
            <p:spPr>
              <a:xfrm>
                <a:off x="3960019" y="3269060"/>
                <a:ext cx="148827"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8" name="直接连接符 37"/>
              <p:cNvCxnSpPr>
                <a:stCxn id="14" idx="6"/>
                <a:endCxn id="12" idx="2"/>
              </p:cNvCxnSpPr>
              <p:nvPr/>
            </p:nvCxnSpPr>
            <p:spPr>
              <a:xfrm flipV="1">
                <a:off x="3960019" y="326906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9" name="直接连接符 39"/>
              <p:cNvCxnSpPr>
                <a:stCxn id="12" idx="6"/>
                <a:endCxn id="16" idx="2"/>
              </p:cNvCxnSpPr>
              <p:nvPr/>
            </p:nvCxnSpPr>
            <p:spPr>
              <a:xfrm>
                <a:off x="4169965" y="326906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0" name="直接连接符 41"/>
              <p:cNvCxnSpPr>
                <a:stCxn id="15" idx="6"/>
                <a:endCxn id="13" idx="2"/>
              </p:cNvCxnSpPr>
              <p:nvPr/>
            </p:nvCxnSpPr>
            <p:spPr>
              <a:xfrm flipV="1">
                <a:off x="4169965" y="326906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1" name="直接连接符 43"/>
              <p:cNvCxnSpPr>
                <a:stCxn id="12" idx="6"/>
                <a:endCxn id="19" idx="2"/>
              </p:cNvCxnSpPr>
              <p:nvPr/>
            </p:nvCxnSpPr>
            <p:spPr>
              <a:xfrm>
                <a:off x="4169965" y="3269060"/>
                <a:ext cx="148828"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2" name="直接连接符 45"/>
              <p:cNvCxnSpPr>
                <a:stCxn id="12" idx="6"/>
                <a:endCxn id="13" idx="2"/>
              </p:cNvCxnSpPr>
              <p:nvPr/>
            </p:nvCxnSpPr>
            <p:spPr>
              <a:xfrm>
                <a:off x="4169965" y="3269060"/>
                <a:ext cx="148828"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3" name="直接连接符 47"/>
              <p:cNvCxnSpPr>
                <a:stCxn id="15" idx="6"/>
                <a:endCxn id="19" idx="2"/>
              </p:cNvCxnSpPr>
              <p:nvPr/>
            </p:nvCxnSpPr>
            <p:spPr>
              <a:xfrm>
                <a:off x="4169965" y="336003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4" name="直接连接符 49"/>
              <p:cNvCxnSpPr>
                <a:stCxn id="15" idx="6"/>
                <a:endCxn id="16" idx="2"/>
              </p:cNvCxnSpPr>
              <p:nvPr/>
            </p:nvCxnSpPr>
            <p:spPr>
              <a:xfrm>
                <a:off x="4169965" y="3360030"/>
                <a:ext cx="148828"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5" name="直接连接符 51"/>
              <p:cNvCxnSpPr>
                <a:stCxn id="18" idx="6"/>
                <a:endCxn id="16" idx="2"/>
              </p:cNvCxnSpPr>
              <p:nvPr/>
            </p:nvCxnSpPr>
            <p:spPr>
              <a:xfrm flipV="1">
                <a:off x="4169965" y="336003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6" name="直接连接符 53"/>
              <p:cNvCxnSpPr>
                <a:stCxn id="18" idx="6"/>
                <a:endCxn id="19" idx="2"/>
              </p:cNvCxnSpPr>
              <p:nvPr/>
            </p:nvCxnSpPr>
            <p:spPr>
              <a:xfrm>
                <a:off x="4169965" y="3451000"/>
                <a:ext cx="148828"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7" name="直接连接符 55"/>
              <p:cNvCxnSpPr>
                <a:stCxn id="18" idx="6"/>
                <a:endCxn id="13" idx="2"/>
              </p:cNvCxnSpPr>
              <p:nvPr/>
            </p:nvCxnSpPr>
            <p:spPr>
              <a:xfrm flipV="1">
                <a:off x="4169965" y="3269060"/>
                <a:ext cx="148828"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grpSp>
        <p:sp>
          <p:nvSpPr>
            <p:cNvPr id="9" name="文本框 57"/>
            <p:cNvSpPr txBox="1"/>
            <p:nvPr/>
          </p:nvSpPr>
          <p:spPr>
            <a:xfrm>
              <a:off x="2996808" y="3580985"/>
              <a:ext cx="1725173" cy="487104"/>
            </a:xfrm>
            <a:prstGeom prst="rect">
              <a:avLst/>
            </a:prstGeom>
            <a:noFill/>
          </p:spPr>
          <p:txBody>
            <a:bodyPr wrap="square" rtlCol="0">
              <a:spAutoFit/>
            </a:bodyPr>
            <a:lstStyle/>
            <a:p>
              <a:pPr algn="ct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ResNet50, Faster-RCNN, VGG_16, </a:t>
              </a: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SegNet_VGG</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矩形 25"/>
            <p:cNvSpPr/>
            <p:nvPr/>
          </p:nvSpPr>
          <p:spPr>
            <a:xfrm>
              <a:off x="2107168" y="3332220"/>
              <a:ext cx="2036524" cy="335970"/>
            </a:xfrm>
            <a:prstGeom prst="rect">
              <a:avLst/>
            </a:prstGeom>
          </p:spPr>
          <p:txBody>
            <a:bodyPr wrap="square" lIns="91759" tIns="45880" rIns="91759" bIns="45880">
              <a:spAutoFit/>
            </a:bodyPr>
            <a:lstStyle/>
            <a:p>
              <a:r>
                <a:rPr lang="zh-CN" altLang="en-US" sz="1465" b="1" dirty="0">
                  <a:latin typeface="Huawei Sans" panose="020C0503030203020204" pitchFamily="34" charset="0"/>
                  <a:ea typeface="方正兰亭黑简体" panose="02000000000000000000" pitchFamily="2" charset="-122"/>
                  <a:cs typeface="+mn-ea"/>
                  <a:sym typeface="Huawei Sans" panose="020C0503030203020204" pitchFamily="34" charset="0"/>
                </a:rPr>
                <a:t>使用预置算法</a:t>
              </a:r>
            </a:p>
          </p:txBody>
        </p:sp>
      </p:grpSp>
      <p:grpSp>
        <p:nvGrpSpPr>
          <p:cNvPr id="38" name="Group 165"/>
          <p:cNvGrpSpPr/>
          <p:nvPr/>
        </p:nvGrpSpPr>
        <p:grpSpPr>
          <a:xfrm>
            <a:off x="3595231" y="1376772"/>
            <a:ext cx="3470509" cy="882267"/>
            <a:chOff x="2181072" y="1374907"/>
            <a:chExt cx="2956167" cy="930882"/>
          </a:xfrm>
        </p:grpSpPr>
        <p:pic>
          <p:nvPicPr>
            <p:cNvPr id="39" name="Picture 137"/>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48911" y="1652971"/>
              <a:ext cx="516082" cy="516082"/>
            </a:xfrm>
            <a:prstGeom prst="rect">
              <a:avLst/>
            </a:prstGeom>
          </p:spPr>
        </p:pic>
        <p:pic>
          <p:nvPicPr>
            <p:cNvPr id="40" name="Picture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9648" y="1683857"/>
              <a:ext cx="430366" cy="427497"/>
            </a:xfrm>
            <a:prstGeom prst="rect">
              <a:avLst/>
            </a:prstGeom>
          </p:spPr>
        </p:pic>
        <p:sp>
          <p:nvSpPr>
            <p:cNvPr id="41" name="矩形 25"/>
            <p:cNvSpPr/>
            <p:nvPr/>
          </p:nvSpPr>
          <p:spPr>
            <a:xfrm>
              <a:off x="2181072" y="1374907"/>
              <a:ext cx="1475509" cy="335970"/>
            </a:xfrm>
            <a:prstGeom prst="rect">
              <a:avLst/>
            </a:prstGeom>
          </p:spPr>
          <p:txBody>
            <a:bodyPr wrap="square" lIns="91759" tIns="45880" rIns="91759" bIns="45880">
              <a:spAutoFit/>
            </a:bodyPr>
            <a:lstStyle/>
            <a:p>
              <a:pPr algn="ctr"/>
              <a:r>
                <a:rPr lang="zh-CN" altLang="en-US" sz="1465" b="1" dirty="0">
                  <a:latin typeface="Huawei Sans" panose="020C0503030203020204" pitchFamily="34" charset="0"/>
                  <a:ea typeface="方正兰亭黑简体" panose="02000000000000000000" pitchFamily="2" charset="-122"/>
                  <a:cs typeface="+mn-ea"/>
                  <a:sym typeface="Huawei Sans" panose="020C0503030203020204" pitchFamily="34" charset="0"/>
                </a:rPr>
                <a:t>编写算法代码</a:t>
              </a:r>
              <a:endParaRPr lang="en-US" altLang="zh-CN" sz="1465"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文本框 57"/>
            <p:cNvSpPr txBox="1"/>
            <p:nvPr/>
          </p:nvSpPr>
          <p:spPr>
            <a:xfrm>
              <a:off x="3337798" y="1623844"/>
              <a:ext cx="1799441" cy="681945"/>
            </a:xfrm>
            <a:prstGeom prst="rect">
              <a:avLst/>
            </a:prstGeom>
            <a:noFill/>
          </p:spPr>
          <p:txBody>
            <a:bodyPr wrap="square" rtlCol="0">
              <a:spAutoFit/>
            </a:bodyPr>
            <a:lstStyle/>
            <a:p>
              <a:pPr algn="ct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MIndSpore,TensorFlow</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MXNet</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Caffe,Keras,Pytorch</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 Spark ML, </a:t>
              </a: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Scikit</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XGBoost</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43" name="Straight Arrow Connector 145"/>
          <p:cNvCxnSpPr/>
          <p:nvPr/>
        </p:nvCxnSpPr>
        <p:spPr>
          <a:xfrm>
            <a:off x="6723419" y="2479660"/>
            <a:ext cx="1401872" cy="13541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1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5291" y="3346527"/>
            <a:ext cx="1218612" cy="983799"/>
          </a:xfrm>
          <a:prstGeom prst="rect">
            <a:avLst/>
          </a:prstGeom>
        </p:spPr>
      </p:pic>
      <p:sp>
        <p:nvSpPr>
          <p:cNvPr id="45" name="矩形 25"/>
          <p:cNvSpPr/>
          <p:nvPr/>
        </p:nvSpPr>
        <p:spPr>
          <a:xfrm>
            <a:off x="3715349" y="3997132"/>
            <a:ext cx="2373437" cy="523543"/>
          </a:xfrm>
          <a:prstGeom prst="rect">
            <a:avLst/>
          </a:prstGeom>
        </p:spPr>
        <p:txBody>
          <a:bodyPr wrap="square" lIns="91759" tIns="45880" rIns="91759" bIns="45880">
            <a:spAutoFit/>
          </a:bodyPr>
          <a:lstStyle/>
          <a:p>
            <a:pPr marL="381000" indent="-381000">
              <a:buClr>
                <a:schemeClr val="bg1">
                  <a:lumMod val="50000"/>
                </a:schemeClr>
              </a:buClr>
              <a:buSzPct val="60000"/>
              <a:buFont typeface="Wingdings" panose="05000000000000000000" pitchFamily="2" charset="2"/>
              <a:buChar char="l"/>
            </a:pP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超参自动配置</a:t>
            </a:r>
            <a:endPar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381000" indent="-381000">
              <a:buClr>
                <a:schemeClr val="bg1">
                  <a:lumMod val="50000"/>
                </a:schemeClr>
              </a:buClr>
              <a:buSzPct val="60000"/>
              <a:buFont typeface="Wingdings" panose="05000000000000000000" pitchFamily="2" charset="2"/>
              <a:buChar char="l"/>
            </a:pP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提供代码模板</a:t>
            </a:r>
            <a:endPar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矩形 25"/>
          <p:cNvSpPr/>
          <p:nvPr/>
        </p:nvSpPr>
        <p:spPr>
          <a:xfrm>
            <a:off x="3721890" y="2173953"/>
            <a:ext cx="3417832" cy="738987"/>
          </a:xfrm>
          <a:prstGeom prst="rect">
            <a:avLst/>
          </a:prstGeom>
        </p:spPr>
        <p:txBody>
          <a:bodyPr wrap="square" lIns="91759" tIns="45880" rIns="91759" bIns="45880">
            <a:spAutoFit/>
          </a:bodyPr>
          <a:lstStyle/>
          <a:p>
            <a:pPr marL="285750" indent="-285750">
              <a:buClr>
                <a:schemeClr val="bg1">
                  <a:lumMod val="50000"/>
                </a:schemeClr>
              </a:buClr>
              <a:buSzPct val="60000"/>
              <a:buFont typeface="Wingdings" panose="05000000000000000000" pitchFamily="2" charset="2"/>
              <a:buChar char="l"/>
            </a:pP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内置</a:t>
            </a:r>
            <a:r>
              <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Notebook</a:t>
            </a:r>
          </a:p>
          <a:p>
            <a:pPr marL="285750" indent="-285750">
              <a:buClr>
                <a:schemeClr val="bg1">
                  <a:lumMod val="50000"/>
                </a:schemeClr>
              </a:buClr>
              <a:buSzPct val="60000"/>
              <a:buFont typeface="Wingdings" panose="05000000000000000000" pitchFamily="2" charset="2"/>
              <a:buChar char="l"/>
            </a:pP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自研</a:t>
            </a:r>
            <a:r>
              <a:rPr lang="en-US" altLang="zh-CN" sz="1400" dirty="0" err="1">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MoXing</a:t>
            </a:r>
            <a:r>
              <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SDK</a:t>
            </a: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，简化代码</a:t>
            </a:r>
            <a:endPar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a:buClr>
                <a:schemeClr val="bg1">
                  <a:lumMod val="50000"/>
                </a:schemeClr>
              </a:buClr>
              <a:buSzPct val="60000"/>
              <a:buFont typeface="Wingdings" panose="05000000000000000000" pitchFamily="2" charset="2"/>
              <a:buChar char="l"/>
            </a:pP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支持各种主流框架</a:t>
            </a:r>
            <a:endPar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47" name="Picture 1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9835" y="1715300"/>
            <a:ext cx="731155" cy="631511"/>
          </a:xfrm>
          <a:prstGeom prst="rect">
            <a:avLst/>
          </a:prstGeom>
        </p:spPr>
      </p:pic>
      <p:sp>
        <p:nvSpPr>
          <p:cNvPr id="48" name="矩形 25"/>
          <p:cNvSpPr/>
          <p:nvPr/>
        </p:nvSpPr>
        <p:spPr>
          <a:xfrm>
            <a:off x="1364786" y="4118875"/>
            <a:ext cx="1839117" cy="308100"/>
          </a:xfrm>
          <a:prstGeom prst="rect">
            <a:avLst/>
          </a:prstGeom>
        </p:spPr>
        <p:txBody>
          <a:bodyPr wrap="square" lIns="91759" tIns="45880" rIns="91759" bIns="45880">
            <a:spAutoFit/>
          </a:bodyPr>
          <a:lstStyle/>
          <a:p>
            <a:pPr algn="ctr"/>
            <a:r>
              <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初学者</a:t>
            </a:r>
          </a:p>
        </p:txBody>
      </p:sp>
      <p:pic>
        <p:nvPicPr>
          <p:cNvPr id="49" name="Picture 1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3546" y="3477253"/>
            <a:ext cx="731155" cy="631511"/>
          </a:xfrm>
          <a:prstGeom prst="rect">
            <a:avLst/>
          </a:prstGeom>
        </p:spPr>
      </p:pic>
      <p:sp>
        <p:nvSpPr>
          <p:cNvPr id="50" name="矩形 25"/>
          <p:cNvSpPr/>
          <p:nvPr/>
        </p:nvSpPr>
        <p:spPr>
          <a:xfrm>
            <a:off x="1409295" y="2441209"/>
            <a:ext cx="1732231" cy="308100"/>
          </a:xfrm>
          <a:prstGeom prst="rect">
            <a:avLst/>
          </a:prstGeom>
        </p:spPr>
        <p:txBody>
          <a:bodyPr wrap="square" lIns="91759" tIns="45880" rIns="91759" bIns="45880">
            <a:spAutoFit/>
          </a:bodyPr>
          <a:lstStyle/>
          <a:p>
            <a:pPr algn="ctr"/>
            <a:r>
              <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深度玩家</a:t>
            </a:r>
          </a:p>
        </p:txBody>
      </p:sp>
      <p:cxnSp>
        <p:nvCxnSpPr>
          <p:cNvPr id="51" name="Straight Arrow Connector 169"/>
          <p:cNvCxnSpPr>
            <a:endCxn id="44" idx="1"/>
          </p:cNvCxnSpPr>
          <p:nvPr/>
        </p:nvCxnSpPr>
        <p:spPr>
          <a:xfrm flipV="1">
            <a:off x="6532003" y="3838427"/>
            <a:ext cx="1593288" cy="1188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49"/>
          <p:cNvSpPr/>
          <p:nvPr/>
        </p:nvSpPr>
        <p:spPr>
          <a:xfrm>
            <a:off x="8687839" y="2994429"/>
            <a:ext cx="1422740" cy="318100"/>
          </a:xfrm>
          <a:prstGeom prst="rect">
            <a:avLst/>
          </a:prstGeom>
        </p:spPr>
        <p:txBody>
          <a:bodyPr wrap="square">
            <a:spAutoFit/>
          </a:bodyPr>
          <a:lstStyle/>
          <a:p>
            <a:pPr algn="ctr"/>
            <a:r>
              <a:rPr lang="zh-CN" altLang="en-US" sz="1465" b="1" dirty="0">
                <a:latin typeface="Huawei Sans" panose="020C0503030203020204" pitchFamily="34" charset="0"/>
                <a:ea typeface="方正兰亭黑简体" panose="02000000000000000000" pitchFamily="2" charset="-122"/>
                <a:cs typeface="+mn-ea"/>
                <a:sym typeface="Huawei Sans" panose="020C0503030203020204" pitchFamily="34" charset="0"/>
              </a:rPr>
              <a:t>一键创建训练</a:t>
            </a:r>
            <a:endParaRPr lang="en-US" altLang="zh-CN" sz="1465"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3" name="Group 166"/>
          <p:cNvGrpSpPr/>
          <p:nvPr/>
        </p:nvGrpSpPr>
        <p:grpSpPr>
          <a:xfrm>
            <a:off x="3726152" y="4854710"/>
            <a:ext cx="3122168" cy="697862"/>
            <a:chOff x="2107168" y="3332220"/>
            <a:chExt cx="2659451" cy="736316"/>
          </a:xfrm>
        </p:grpSpPr>
        <p:grpSp>
          <p:nvGrpSpPr>
            <p:cNvPr id="54" name="组合 56"/>
            <p:cNvGrpSpPr/>
            <p:nvPr/>
          </p:nvGrpSpPr>
          <p:grpSpPr>
            <a:xfrm>
              <a:off x="2179705" y="3647433"/>
              <a:ext cx="780032" cy="421103"/>
              <a:chOff x="3898900" y="3238500"/>
              <a:chExt cx="481012" cy="243059"/>
            </a:xfrm>
          </p:grpSpPr>
          <p:sp>
            <p:nvSpPr>
              <p:cNvPr id="57" name="椭圆 1"/>
              <p:cNvSpPr/>
              <p:nvPr/>
            </p:nvSpPr>
            <p:spPr>
              <a:xfrm>
                <a:off x="3898900" y="3238500"/>
                <a:ext cx="61119" cy="61119"/>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椭圆 57"/>
              <p:cNvSpPr/>
              <p:nvPr/>
            </p:nvSpPr>
            <p:spPr>
              <a:xfrm>
                <a:off x="4108846" y="3238500"/>
                <a:ext cx="61119" cy="61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椭圆 58"/>
              <p:cNvSpPr/>
              <p:nvPr/>
            </p:nvSpPr>
            <p:spPr>
              <a:xfrm>
                <a:off x="4318793" y="3238500"/>
                <a:ext cx="61119" cy="61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椭圆 59"/>
              <p:cNvSpPr/>
              <p:nvPr/>
            </p:nvSpPr>
            <p:spPr>
              <a:xfrm>
                <a:off x="3898900" y="3329470"/>
                <a:ext cx="61119" cy="61119"/>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椭圆 14"/>
              <p:cNvSpPr/>
              <p:nvPr/>
            </p:nvSpPr>
            <p:spPr>
              <a:xfrm>
                <a:off x="4108846" y="3329470"/>
                <a:ext cx="61119" cy="61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椭圆 15"/>
              <p:cNvSpPr/>
              <p:nvPr/>
            </p:nvSpPr>
            <p:spPr>
              <a:xfrm>
                <a:off x="4318793" y="3329470"/>
                <a:ext cx="61119" cy="61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椭圆 16"/>
              <p:cNvSpPr/>
              <p:nvPr/>
            </p:nvSpPr>
            <p:spPr>
              <a:xfrm>
                <a:off x="3898900" y="3420440"/>
                <a:ext cx="61119" cy="61119"/>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椭圆 17"/>
              <p:cNvSpPr/>
              <p:nvPr/>
            </p:nvSpPr>
            <p:spPr>
              <a:xfrm>
                <a:off x="4108846" y="3420440"/>
                <a:ext cx="61119" cy="61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椭圆 18"/>
              <p:cNvSpPr/>
              <p:nvPr/>
            </p:nvSpPr>
            <p:spPr>
              <a:xfrm>
                <a:off x="4318793" y="3420440"/>
                <a:ext cx="61119" cy="61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4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66" name="直接连接符 19"/>
              <p:cNvCxnSpPr>
                <a:stCxn id="57" idx="6"/>
                <a:endCxn id="58" idx="2"/>
              </p:cNvCxnSpPr>
              <p:nvPr/>
            </p:nvCxnSpPr>
            <p:spPr>
              <a:xfrm>
                <a:off x="3960019" y="3269060"/>
                <a:ext cx="148827"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67" name="直接连接符 21"/>
              <p:cNvCxnSpPr>
                <a:stCxn id="60" idx="6"/>
                <a:endCxn id="61" idx="2"/>
              </p:cNvCxnSpPr>
              <p:nvPr/>
            </p:nvCxnSpPr>
            <p:spPr>
              <a:xfrm>
                <a:off x="3960019" y="3360030"/>
                <a:ext cx="148827"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68" name="直接连接符 25"/>
              <p:cNvCxnSpPr>
                <a:stCxn id="63" idx="6"/>
                <a:endCxn id="64" idx="2"/>
              </p:cNvCxnSpPr>
              <p:nvPr/>
            </p:nvCxnSpPr>
            <p:spPr>
              <a:xfrm>
                <a:off x="3960019" y="3451000"/>
                <a:ext cx="148827"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69" name="直接连接符 27"/>
              <p:cNvCxnSpPr>
                <a:stCxn id="57" idx="6"/>
                <a:endCxn id="61" idx="2"/>
              </p:cNvCxnSpPr>
              <p:nvPr/>
            </p:nvCxnSpPr>
            <p:spPr>
              <a:xfrm>
                <a:off x="3960019" y="326906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0" name="直接连接符 29"/>
              <p:cNvCxnSpPr>
                <a:stCxn id="60" idx="6"/>
                <a:endCxn id="64" idx="2"/>
              </p:cNvCxnSpPr>
              <p:nvPr/>
            </p:nvCxnSpPr>
            <p:spPr>
              <a:xfrm>
                <a:off x="3960019" y="336003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1" name="直接连接符 31"/>
              <p:cNvCxnSpPr>
                <a:stCxn id="63" idx="6"/>
                <a:endCxn id="61" idx="2"/>
              </p:cNvCxnSpPr>
              <p:nvPr/>
            </p:nvCxnSpPr>
            <p:spPr>
              <a:xfrm flipV="1">
                <a:off x="3960019" y="336003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2" name="直接连接符 33"/>
              <p:cNvCxnSpPr>
                <a:stCxn id="63" idx="6"/>
                <a:endCxn id="58" idx="2"/>
              </p:cNvCxnSpPr>
              <p:nvPr/>
            </p:nvCxnSpPr>
            <p:spPr>
              <a:xfrm flipV="1">
                <a:off x="3960019" y="3269060"/>
                <a:ext cx="148827"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3" name="直接连接符 35"/>
              <p:cNvCxnSpPr>
                <a:stCxn id="57" idx="6"/>
                <a:endCxn id="64" idx="2"/>
              </p:cNvCxnSpPr>
              <p:nvPr/>
            </p:nvCxnSpPr>
            <p:spPr>
              <a:xfrm>
                <a:off x="3960019" y="3269060"/>
                <a:ext cx="148827"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4" name="直接连接符 37"/>
              <p:cNvCxnSpPr>
                <a:stCxn id="60" idx="6"/>
                <a:endCxn id="58" idx="2"/>
              </p:cNvCxnSpPr>
              <p:nvPr/>
            </p:nvCxnSpPr>
            <p:spPr>
              <a:xfrm flipV="1">
                <a:off x="3960019" y="326906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5" name="直接连接符 39"/>
              <p:cNvCxnSpPr>
                <a:stCxn id="58" idx="6"/>
                <a:endCxn id="62" idx="2"/>
              </p:cNvCxnSpPr>
              <p:nvPr/>
            </p:nvCxnSpPr>
            <p:spPr>
              <a:xfrm>
                <a:off x="4169965" y="326906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6" name="直接连接符 41"/>
              <p:cNvCxnSpPr>
                <a:stCxn id="61" idx="6"/>
                <a:endCxn id="59" idx="2"/>
              </p:cNvCxnSpPr>
              <p:nvPr/>
            </p:nvCxnSpPr>
            <p:spPr>
              <a:xfrm flipV="1">
                <a:off x="4169965" y="326906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7" name="直接连接符 43"/>
              <p:cNvCxnSpPr>
                <a:stCxn id="58" idx="6"/>
                <a:endCxn id="65" idx="2"/>
              </p:cNvCxnSpPr>
              <p:nvPr/>
            </p:nvCxnSpPr>
            <p:spPr>
              <a:xfrm>
                <a:off x="4169965" y="3269060"/>
                <a:ext cx="148828"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8" name="直接连接符 45"/>
              <p:cNvCxnSpPr>
                <a:stCxn id="58" idx="6"/>
                <a:endCxn id="59" idx="2"/>
              </p:cNvCxnSpPr>
              <p:nvPr/>
            </p:nvCxnSpPr>
            <p:spPr>
              <a:xfrm>
                <a:off x="4169965" y="3269060"/>
                <a:ext cx="148828"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79" name="直接连接符 47"/>
              <p:cNvCxnSpPr>
                <a:stCxn id="61" idx="6"/>
                <a:endCxn id="65" idx="2"/>
              </p:cNvCxnSpPr>
              <p:nvPr/>
            </p:nvCxnSpPr>
            <p:spPr>
              <a:xfrm>
                <a:off x="4169965" y="336003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80" name="直接连接符 49"/>
              <p:cNvCxnSpPr>
                <a:stCxn id="61" idx="6"/>
                <a:endCxn id="62" idx="2"/>
              </p:cNvCxnSpPr>
              <p:nvPr/>
            </p:nvCxnSpPr>
            <p:spPr>
              <a:xfrm>
                <a:off x="4169965" y="3360030"/>
                <a:ext cx="148828"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81" name="直接连接符 51"/>
              <p:cNvCxnSpPr>
                <a:stCxn id="64" idx="6"/>
                <a:endCxn id="62" idx="2"/>
              </p:cNvCxnSpPr>
              <p:nvPr/>
            </p:nvCxnSpPr>
            <p:spPr>
              <a:xfrm flipV="1">
                <a:off x="4169965" y="336003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82" name="直接连接符 53"/>
              <p:cNvCxnSpPr>
                <a:stCxn id="64" idx="6"/>
                <a:endCxn id="65" idx="2"/>
              </p:cNvCxnSpPr>
              <p:nvPr/>
            </p:nvCxnSpPr>
            <p:spPr>
              <a:xfrm>
                <a:off x="4169965" y="3451000"/>
                <a:ext cx="148828"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83" name="直接连接符 55"/>
              <p:cNvCxnSpPr>
                <a:stCxn id="64" idx="6"/>
                <a:endCxn id="59" idx="2"/>
              </p:cNvCxnSpPr>
              <p:nvPr/>
            </p:nvCxnSpPr>
            <p:spPr>
              <a:xfrm flipV="1">
                <a:off x="4169965" y="3269060"/>
                <a:ext cx="148828"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grpSp>
        <p:sp>
          <p:nvSpPr>
            <p:cNvPr id="55" name="文本框 57"/>
            <p:cNvSpPr txBox="1"/>
            <p:nvPr/>
          </p:nvSpPr>
          <p:spPr>
            <a:xfrm>
              <a:off x="2996808" y="3580985"/>
              <a:ext cx="1769811" cy="487104"/>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图像分类、图像检测、预测分析、语音分类等</a:t>
              </a:r>
            </a:p>
          </p:txBody>
        </p:sp>
        <p:sp>
          <p:nvSpPr>
            <p:cNvPr id="56" name="矩形 25"/>
            <p:cNvSpPr/>
            <p:nvPr/>
          </p:nvSpPr>
          <p:spPr>
            <a:xfrm>
              <a:off x="2107168" y="3332220"/>
              <a:ext cx="2036524" cy="335970"/>
            </a:xfrm>
            <a:prstGeom prst="rect">
              <a:avLst/>
            </a:prstGeom>
          </p:spPr>
          <p:txBody>
            <a:bodyPr wrap="square" lIns="91759" tIns="45880" rIns="91759" bIns="45880">
              <a:spAutoFit/>
            </a:bodyPr>
            <a:lstStyle/>
            <a:p>
              <a:r>
                <a:rPr lang="zh-CN" altLang="en-US" sz="1465" b="1" dirty="0">
                  <a:latin typeface="Huawei Sans" panose="020C0503030203020204" pitchFamily="34" charset="0"/>
                  <a:ea typeface="方正兰亭黑简体" panose="02000000000000000000" pitchFamily="2" charset="-122"/>
                  <a:cs typeface="+mn-ea"/>
                  <a:sym typeface="Huawei Sans" panose="020C0503030203020204" pitchFamily="34" charset="0"/>
                </a:rPr>
                <a:t>使用自动学习</a:t>
              </a:r>
            </a:p>
          </p:txBody>
        </p:sp>
      </p:grpSp>
      <p:sp>
        <p:nvSpPr>
          <p:cNvPr id="84" name="矩形 25"/>
          <p:cNvSpPr/>
          <p:nvPr/>
        </p:nvSpPr>
        <p:spPr>
          <a:xfrm>
            <a:off x="3715349" y="5615547"/>
            <a:ext cx="2373437" cy="523543"/>
          </a:xfrm>
          <a:prstGeom prst="rect">
            <a:avLst/>
          </a:prstGeom>
        </p:spPr>
        <p:txBody>
          <a:bodyPr wrap="square" lIns="91759" tIns="45880" rIns="91759" bIns="45880">
            <a:spAutoFit/>
          </a:bodyPr>
          <a:lstStyle/>
          <a:p>
            <a:pPr marL="381000" indent="-381000">
              <a:buClr>
                <a:schemeClr val="bg1">
                  <a:lumMod val="50000"/>
                </a:schemeClr>
              </a:buClr>
              <a:buSzPct val="60000"/>
              <a:buFont typeface="Wingdings" panose="05000000000000000000" pitchFamily="2" charset="2"/>
              <a:buChar char="l"/>
            </a:pP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上传数据</a:t>
            </a:r>
            <a:r>
              <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&amp;</a:t>
            </a: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标注</a:t>
            </a:r>
            <a:endPar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381000" indent="-381000">
              <a:buClr>
                <a:schemeClr val="bg1">
                  <a:lumMod val="50000"/>
                </a:schemeClr>
              </a:buClr>
              <a:buSzPct val="60000"/>
              <a:buFont typeface="Wingdings" panose="05000000000000000000" pitchFamily="2" charset="2"/>
              <a:buChar char="l"/>
            </a:pP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一键启动训练</a:t>
            </a:r>
            <a:r>
              <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&amp;</a:t>
            </a: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部署</a:t>
            </a:r>
            <a:endPar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矩形 25"/>
          <p:cNvSpPr/>
          <p:nvPr/>
        </p:nvSpPr>
        <p:spPr>
          <a:xfrm>
            <a:off x="1364786" y="5737291"/>
            <a:ext cx="2008877" cy="308100"/>
          </a:xfrm>
          <a:prstGeom prst="rect">
            <a:avLst/>
          </a:prstGeom>
        </p:spPr>
        <p:txBody>
          <a:bodyPr wrap="square" lIns="91759" tIns="45880" rIns="91759" bIns="45880">
            <a:spAutoFit/>
          </a:bodyPr>
          <a:lstStyle/>
          <a:p>
            <a:pPr algn="ct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无</a:t>
            </a:r>
            <a:r>
              <a:rPr lang="en-US" altLang="zh-CN"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4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基础的业务开发员</a:t>
            </a:r>
          </a:p>
        </p:txBody>
      </p:sp>
      <p:pic>
        <p:nvPicPr>
          <p:cNvPr id="86" name="Picture 1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3546" y="5095668"/>
            <a:ext cx="731155" cy="631511"/>
          </a:xfrm>
          <a:prstGeom prst="rect">
            <a:avLst/>
          </a:prstGeom>
        </p:spPr>
      </p:pic>
      <p:cxnSp>
        <p:nvCxnSpPr>
          <p:cNvPr id="87" name="Straight Arrow Connector 169"/>
          <p:cNvCxnSpPr>
            <a:stCxn id="9" idx="3"/>
            <a:endCxn id="44" idx="1"/>
          </p:cNvCxnSpPr>
          <p:nvPr/>
        </p:nvCxnSpPr>
        <p:spPr>
          <a:xfrm>
            <a:off x="6795915" y="3702903"/>
            <a:ext cx="1329376" cy="135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ModelArts</a:t>
            </a:r>
            <a:r>
              <a:rPr lang="zh-CN" altLang="en-US" dirty="0">
                <a:sym typeface="Huawei Sans" panose="020C0503030203020204" pitchFamily="34" charset="0"/>
              </a:rPr>
              <a:t>：一站式</a:t>
            </a:r>
            <a:r>
              <a:rPr lang="en-US" altLang="zh-CN" dirty="0">
                <a:sym typeface="Huawei Sans" panose="020C0503030203020204" pitchFamily="34" charset="0"/>
              </a:rPr>
              <a:t>AI</a:t>
            </a:r>
            <a:r>
              <a:rPr lang="zh-CN" altLang="en-US" dirty="0">
                <a:sym typeface="Huawei Sans" panose="020C0503030203020204" pitchFamily="34" charset="0"/>
              </a:rPr>
              <a:t>开发平台</a:t>
            </a:r>
          </a:p>
        </p:txBody>
      </p:sp>
      <p:sp>
        <p:nvSpPr>
          <p:cNvPr id="4" name="矩形 3"/>
          <p:cNvSpPr/>
          <p:nvPr/>
        </p:nvSpPr>
        <p:spPr>
          <a:xfrm>
            <a:off x="543600" y="421200"/>
            <a:ext cx="8259741" cy="523220"/>
          </a:xfrm>
          <a:prstGeom prst="rect">
            <a:avLst/>
          </a:prstGeom>
        </p:spPr>
        <p:txBody>
          <a:bodyPr lIns="49780" tIns="24890" rIns="49780" bIns="24890"/>
          <a:lstStyle/>
          <a:p>
            <a:pPr defTabSz="215265">
              <a:spcBef>
                <a:spcPct val="20000"/>
              </a:spcBef>
            </a:pPr>
            <a:endParaRPr kumimoji="1" lang="zh-CN" altLang="en-US" sz="2800" b="1" dirty="0">
              <a:solidFill>
                <a:srgbClr val="FFC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 name="组合 4"/>
          <p:cNvGrpSpPr/>
          <p:nvPr/>
        </p:nvGrpSpPr>
        <p:grpSpPr>
          <a:xfrm>
            <a:off x="1127448" y="1376770"/>
            <a:ext cx="5713980" cy="4906417"/>
            <a:chOff x="506593" y="1649734"/>
            <a:chExt cx="6102931" cy="4761398"/>
          </a:xfrm>
        </p:grpSpPr>
        <p:sp>
          <p:nvSpPr>
            <p:cNvPr id="6" name="圆角矩形 5"/>
            <p:cNvSpPr/>
            <p:nvPr/>
          </p:nvSpPr>
          <p:spPr>
            <a:xfrm>
              <a:off x="506593" y="1649734"/>
              <a:ext cx="6102931" cy="928438"/>
            </a:xfrm>
            <a:prstGeom prst="roundRect">
              <a:avLst>
                <a:gd name="adj" fmla="val 4092"/>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172" tIns="50172" rIns="50172" bIns="50172" numCol="1" spcCol="38100" rtlCol="0" anchor="ctr">
              <a:noAutofit/>
            </a:bodyPr>
            <a:lstStyle/>
            <a:p>
              <a:pPr algn="ctr" defTabSz="815340" hangingPunct="0">
                <a:defRPr/>
              </a:pPr>
              <a:endParaRPr lang="zh-CN" altLang="en-US" sz="1200" kern="0" dirty="0">
                <a:solidFill>
                  <a:srgbClr val="0070C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圆角矩形 6"/>
            <p:cNvSpPr/>
            <p:nvPr/>
          </p:nvSpPr>
          <p:spPr>
            <a:xfrm>
              <a:off x="506594" y="2778102"/>
              <a:ext cx="6102930" cy="3633030"/>
            </a:xfrm>
            <a:prstGeom prst="roundRect">
              <a:avLst>
                <a:gd name="adj" fmla="val 4092"/>
              </a:avLst>
            </a:prstGeom>
            <a:noFill/>
            <a:ln>
              <a:solidFill>
                <a:srgbClr val="F3982B"/>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172" tIns="50172" rIns="50172" bIns="50172" numCol="1" spcCol="38100" rtlCol="0" anchor="ctr">
              <a:noAutofit/>
            </a:bodyPr>
            <a:lstStyle/>
            <a:p>
              <a:pPr algn="ctr" defTabSz="815340" hangingPunct="0">
                <a:defRPr/>
              </a:pPr>
              <a:endParaRPr lang="zh-CN" altLang="en-US" sz="1200" kern="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圆角矩形 7"/>
            <p:cNvSpPr/>
            <p:nvPr/>
          </p:nvSpPr>
          <p:spPr>
            <a:xfrm>
              <a:off x="3465770" y="4504034"/>
              <a:ext cx="3091069" cy="431969"/>
            </a:xfrm>
            <a:prstGeom prst="roundRect">
              <a:avLst/>
            </a:prstGeom>
            <a:noFill/>
            <a:ln w="19050" cap="flat" cmpd="sng" algn="ctr">
              <a:solidFill>
                <a:srgbClr val="FFFFFF">
                  <a:lumMod val="65000"/>
                </a:srgbClr>
              </a:solidFill>
              <a:prstDash val="solid"/>
            </a:ln>
            <a:effectLst/>
          </p:spPr>
          <p:txBody>
            <a:bodyPr lIns="48000" tIns="48000" rIns="48000" bIns="48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1200"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TensorFlow</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200"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PyTorch</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200"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MXNet</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sp>
          <p:nvSpPr>
            <p:cNvPr id="9" name="圆角矩形 8"/>
            <p:cNvSpPr/>
            <p:nvPr/>
          </p:nvSpPr>
          <p:spPr>
            <a:xfrm>
              <a:off x="1882652" y="2912785"/>
              <a:ext cx="4637221" cy="1418188"/>
            </a:xfrm>
            <a:prstGeom prst="roundRect">
              <a:avLst>
                <a:gd name="adj" fmla="val 7544"/>
              </a:avLst>
            </a:prstGeom>
            <a:noFill/>
            <a:ln w="19050" cap="flat" cmpd="sng" algn="ctr">
              <a:solidFill>
                <a:srgbClr val="FFFFFF">
                  <a:lumMod val="65000"/>
                </a:srgbClr>
              </a:solidFill>
              <a:prstDash val="solid"/>
            </a:ln>
            <a:effectLst/>
          </p:spPr>
          <p:txBody>
            <a:bodyPr lIns="48000" tIns="48000" rIns="48000" bIns="48000" rtlCol="0" anchor="ctr"/>
            <a:lstStyle/>
            <a:p>
              <a:pPr algn="ctr" defTabSz="1625600">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圆角矩形 9"/>
            <p:cNvSpPr/>
            <p:nvPr/>
          </p:nvSpPr>
          <p:spPr>
            <a:xfrm>
              <a:off x="1861151" y="4503789"/>
              <a:ext cx="1504123" cy="418561"/>
            </a:xfrm>
            <a:prstGeom prst="roundRect">
              <a:avLst>
                <a:gd name="adj" fmla="val 0"/>
              </a:avLst>
            </a:prstGeom>
            <a:noFill/>
            <a:ln w="19050" cap="flat" cmpd="sng" algn="ctr">
              <a:solidFill>
                <a:srgbClr val="FFFFFF">
                  <a:lumMod val="65000"/>
                </a:srgbClr>
              </a:solidFill>
              <a:prstDash val="solid"/>
            </a:ln>
            <a:effectLst/>
          </p:spPr>
          <p:txBody>
            <a:bodyPr lIns="48000" tIns="48000" rIns="240000" bIns="48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zh-CN" altLang="en-US"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华为</a:t>
              </a:r>
              <a:r>
                <a:rPr lang="en-US" altLang="zh-CN" sz="1400" b="1" dirty="0" err="1">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MindSpore</a:t>
              </a:r>
              <a:r>
                <a:rPr lang="en-US" altLang="zh-CN"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5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0"/>
            <p:cNvSpPr txBox="1"/>
            <p:nvPr/>
          </p:nvSpPr>
          <p:spPr>
            <a:xfrm>
              <a:off x="3587619" y="2933685"/>
              <a:ext cx="1594114" cy="358416"/>
            </a:xfrm>
            <a:prstGeom prst="rect">
              <a:avLst/>
            </a:prstGeom>
            <a:noFill/>
          </p:spPr>
          <p:txBody>
            <a:bodyPr wrap="square" rtlCol="0">
              <a:spAutoFit/>
            </a:bodyPr>
            <a:lstStyle/>
            <a:p>
              <a:pPr defTabSz="2700020">
                <a:spcBef>
                  <a:spcPct val="0"/>
                </a:spcBef>
                <a:spcAft>
                  <a:spcPts val="800"/>
                </a:spcAft>
                <a:buClr>
                  <a:schemeClr val="bg1"/>
                </a:buClr>
                <a:buSzPct val="60000"/>
                <a:defRPr/>
              </a:pPr>
              <a:r>
                <a:rPr lang="en-US" altLang="zh-CN" sz="1800" b="1"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ModelArts</a:t>
              </a:r>
              <a:endParaRPr lang="zh-CN" altLang="en-US" sz="1800" b="1"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文本框 11"/>
            <p:cNvSpPr txBox="1"/>
            <p:nvPr/>
          </p:nvSpPr>
          <p:spPr>
            <a:xfrm>
              <a:off x="3216477" y="3575907"/>
              <a:ext cx="902067" cy="267979"/>
            </a:xfrm>
            <a:prstGeom prst="rect">
              <a:avLst/>
            </a:prstGeom>
            <a:noFill/>
            <a:ln>
              <a:solidFill>
                <a:srgbClr val="0B729D"/>
              </a:solidFill>
            </a:ln>
          </p:spPr>
          <p:txBody>
            <a:bodyPr wrap="square" rtlCol="0">
              <a:spAutoFit/>
            </a:bodyPr>
            <a:lstStyle/>
            <a:p>
              <a:pPr algn="ctr" defTabSz="1625600">
                <a:spcAft>
                  <a:spcPts val="800"/>
                </a:spcAft>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算法开发</a:t>
              </a:r>
            </a:p>
          </p:txBody>
        </p:sp>
        <p:sp>
          <p:nvSpPr>
            <p:cNvPr id="13" name="文本框 12"/>
            <p:cNvSpPr txBox="1"/>
            <p:nvPr/>
          </p:nvSpPr>
          <p:spPr>
            <a:xfrm>
              <a:off x="565264" y="4043824"/>
              <a:ext cx="1875133" cy="298680"/>
            </a:xfrm>
            <a:prstGeom prst="rect">
              <a:avLst/>
            </a:prstGeom>
            <a:noFill/>
          </p:spPr>
          <p:txBody>
            <a:bodyPr wrap="square" rtlCol="0">
              <a:spAutoFit/>
            </a:bodyPr>
            <a:lstStyle>
              <a:defPPr>
                <a:defRPr lang="zh-CN"/>
              </a:defPPr>
              <a:lvl1pPr defTabSz="2700020">
                <a:spcBef>
                  <a:spcPct val="0"/>
                </a:spcBef>
                <a:spcAft>
                  <a:spcPts val="800"/>
                </a:spcAft>
                <a:buClr>
                  <a:schemeClr val="bg1"/>
                </a:buClr>
                <a:buSzPct val="60000"/>
                <a:defRPr sz="20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4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开发服务</a:t>
              </a:r>
              <a:endParaRPr lang="en-US" altLang="zh-CN" sz="14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文本框 13"/>
            <p:cNvSpPr txBox="1"/>
            <p:nvPr/>
          </p:nvSpPr>
          <p:spPr>
            <a:xfrm>
              <a:off x="4248464" y="3579735"/>
              <a:ext cx="933269" cy="267979"/>
            </a:xfrm>
            <a:prstGeom prst="rect">
              <a:avLst/>
            </a:prstGeom>
            <a:noFill/>
            <a:ln>
              <a:solidFill>
                <a:srgbClr val="0B729D"/>
              </a:solidFill>
            </a:ln>
          </p:spPr>
          <p:txBody>
            <a:bodyPr wrap="square" rtlCol="0">
              <a:spAutoFit/>
            </a:bodyPr>
            <a:lstStyle/>
            <a:p>
              <a:pPr algn="ctr" defTabSz="1625600">
                <a:spcAft>
                  <a:spcPts val="800"/>
                </a:spcAft>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模型训练</a:t>
              </a:r>
            </a:p>
          </p:txBody>
        </p:sp>
        <p:sp>
          <p:nvSpPr>
            <p:cNvPr id="15" name="文本框 14"/>
            <p:cNvSpPr txBox="1"/>
            <p:nvPr/>
          </p:nvSpPr>
          <p:spPr>
            <a:xfrm>
              <a:off x="5311654" y="3589746"/>
              <a:ext cx="915097" cy="267979"/>
            </a:xfrm>
            <a:prstGeom prst="rect">
              <a:avLst/>
            </a:prstGeom>
            <a:noFill/>
            <a:ln>
              <a:solidFill>
                <a:srgbClr val="0B729D"/>
              </a:solidFill>
            </a:ln>
          </p:spPr>
          <p:txBody>
            <a:bodyPr wrap="square" rtlCol="0">
              <a:spAutoFit/>
            </a:bodyPr>
            <a:lstStyle/>
            <a:p>
              <a:pPr algn="ctr" defTabSz="1625600">
                <a:spcAft>
                  <a:spcPts val="800"/>
                </a:spcAft>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模型部署</a:t>
              </a:r>
            </a:p>
          </p:txBody>
        </p:sp>
        <p:sp>
          <p:nvSpPr>
            <p:cNvPr id="16" name="文本框 15"/>
            <p:cNvSpPr txBox="1"/>
            <p:nvPr/>
          </p:nvSpPr>
          <p:spPr>
            <a:xfrm>
              <a:off x="3181582" y="3974785"/>
              <a:ext cx="734437" cy="267979"/>
            </a:xfrm>
            <a:prstGeom prst="rect">
              <a:avLst/>
            </a:prstGeom>
            <a:noFill/>
            <a:ln>
              <a:solidFill>
                <a:srgbClr val="0B729D"/>
              </a:solidFill>
            </a:ln>
          </p:spPr>
          <p:txBody>
            <a:bodyPr wrap="square" rtlCol="0">
              <a:spAutoFit/>
            </a:bodyPr>
            <a:lstStyle/>
            <a:p>
              <a:pPr algn="ctr" defTabSz="1625600">
                <a:spcAft>
                  <a:spcPts val="800"/>
                </a:spcAft>
                <a:defRPr/>
              </a:pPr>
              <a:r>
                <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市场</a:t>
              </a:r>
            </a:p>
          </p:txBody>
        </p:sp>
        <p:sp>
          <p:nvSpPr>
            <p:cNvPr id="17" name="文本框 16"/>
            <p:cNvSpPr txBox="1"/>
            <p:nvPr/>
          </p:nvSpPr>
          <p:spPr>
            <a:xfrm>
              <a:off x="4018446" y="3978535"/>
              <a:ext cx="1223568" cy="267979"/>
            </a:xfrm>
            <a:prstGeom prst="rect">
              <a:avLst/>
            </a:prstGeom>
            <a:noFill/>
            <a:ln>
              <a:solidFill>
                <a:srgbClr val="0B729D"/>
              </a:solidFill>
            </a:ln>
          </p:spPr>
          <p:txBody>
            <a:bodyPr wrap="square" rtlCol="0">
              <a:spAutoFit/>
            </a:bodyPr>
            <a:lstStyle/>
            <a:p>
              <a:pPr algn="ctr" defTabSz="1625600">
                <a:spcAft>
                  <a:spcPts val="800"/>
                </a:spcAft>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开发流程管理</a:t>
              </a:r>
            </a:p>
          </p:txBody>
        </p:sp>
        <p:sp>
          <p:nvSpPr>
            <p:cNvPr id="18" name="文本框 17"/>
            <p:cNvSpPr txBox="1"/>
            <p:nvPr/>
          </p:nvSpPr>
          <p:spPr>
            <a:xfrm>
              <a:off x="2154455" y="3575908"/>
              <a:ext cx="902067" cy="267979"/>
            </a:xfrm>
            <a:prstGeom prst="rect">
              <a:avLst/>
            </a:prstGeom>
            <a:noFill/>
            <a:ln>
              <a:solidFill>
                <a:srgbClr val="0B729D"/>
              </a:solidFill>
            </a:ln>
          </p:spPr>
          <p:txBody>
            <a:bodyPr wrap="square" rtlCol="0">
              <a:spAutoFit/>
            </a:bodyPr>
            <a:lstStyle/>
            <a:p>
              <a:pPr algn="ctr" defTabSz="1625600">
                <a:spcAft>
                  <a:spcPts val="800"/>
                </a:spcAft>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数据处理</a:t>
              </a:r>
            </a:p>
          </p:txBody>
        </p:sp>
        <p:sp>
          <p:nvSpPr>
            <p:cNvPr id="19" name="文本框 18"/>
            <p:cNvSpPr txBox="1"/>
            <p:nvPr/>
          </p:nvSpPr>
          <p:spPr>
            <a:xfrm>
              <a:off x="3175387" y="3200457"/>
              <a:ext cx="2119637" cy="298680"/>
            </a:xfrm>
            <a:prstGeom prst="rect">
              <a:avLst/>
            </a:prstGeom>
            <a:noFill/>
          </p:spPr>
          <p:txBody>
            <a:bodyPr wrap="square" rtlCol="0">
              <a:spAutoFit/>
            </a:bodyPr>
            <a:lstStyle/>
            <a:p>
              <a:pPr algn="ctr" defTabSz="2700020">
                <a:spcBef>
                  <a:spcPct val="0"/>
                </a:spcBef>
                <a:spcAft>
                  <a:spcPts val="800"/>
                </a:spcAft>
                <a:buClr>
                  <a:schemeClr val="bg1"/>
                </a:buClr>
                <a:buSzPct val="60000"/>
                <a:defRPr/>
              </a:pPr>
              <a:r>
                <a:rPr lang="zh-CN" altLang="en-US" sz="1400"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一站式</a:t>
              </a:r>
              <a:r>
                <a:rPr lang="en-US" altLang="zh-CN" sz="1400"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400" dirty="0">
                  <a:solidFill>
                    <a:srgbClr val="C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开发平台</a:t>
              </a:r>
            </a:p>
          </p:txBody>
        </p:sp>
        <p:cxnSp>
          <p:nvCxnSpPr>
            <p:cNvPr id="20" name="直接连接符 19"/>
            <p:cNvCxnSpPr/>
            <p:nvPr/>
          </p:nvCxnSpPr>
          <p:spPr>
            <a:xfrm>
              <a:off x="565264" y="4999383"/>
              <a:ext cx="5954609" cy="1172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06594" y="5524970"/>
              <a:ext cx="1987620" cy="298680"/>
            </a:xfrm>
            <a:prstGeom prst="rect">
              <a:avLst/>
            </a:prstGeom>
            <a:noFill/>
          </p:spPr>
          <p:txBody>
            <a:bodyPr wrap="square" rtlCol="0">
              <a:spAutoFit/>
            </a:bodyPr>
            <a:lstStyle>
              <a:defPPr>
                <a:defRPr lang="zh-CN"/>
              </a:defPPr>
              <a:lvl1pPr defTabSz="2700020">
                <a:spcBef>
                  <a:spcPct val="0"/>
                </a:spcBef>
                <a:spcAft>
                  <a:spcPts val="800"/>
                </a:spcAft>
                <a:buClr>
                  <a:schemeClr val="bg1"/>
                </a:buClr>
                <a:buSzPct val="60000"/>
                <a:defRPr sz="20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14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异构计算硬件</a:t>
              </a:r>
              <a:endParaRPr lang="en-US" altLang="zh-CN" sz="14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圆角矩形 21"/>
            <p:cNvSpPr/>
            <p:nvPr/>
          </p:nvSpPr>
          <p:spPr>
            <a:xfrm>
              <a:off x="1170440" y="1792736"/>
              <a:ext cx="2457337" cy="674577"/>
            </a:xfrm>
            <a:prstGeom prst="roundRect">
              <a:avLst>
                <a:gd name="adj" fmla="val 5203"/>
              </a:avLst>
            </a:prstGeom>
            <a:noFill/>
            <a:ln w="3175" cap="flat">
              <a:solidFill>
                <a:srgbClr val="FFFFFF">
                  <a:lumMod val="65000"/>
                </a:srgbClr>
              </a:solidFill>
              <a:miter lim="400000"/>
            </a:ln>
            <a:effectLst/>
            <a:sp3d/>
          </p:spPr>
          <p:txBody>
            <a:bodyPr rot="0" spcFirstLastPara="1" vertOverflow="overflow" horzOverflow="overflow" vert="horz" wrap="square" lIns="50172" tIns="50172" rIns="50172" bIns="50172" numCol="1" spcCol="38100" rtlCol="0" fromWordArt="0" anchor="ctr" anchorCtr="0" forceAA="0" compatLnSpc="1">
              <a:noAutofit/>
            </a:bodyPr>
            <a:lstStyle/>
            <a:p>
              <a:pPr algn="ctr" defTabSz="815340" hangingPunct="0">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文本框 22"/>
            <p:cNvSpPr txBox="1"/>
            <p:nvPr/>
          </p:nvSpPr>
          <p:spPr>
            <a:xfrm>
              <a:off x="1405777" y="1809970"/>
              <a:ext cx="1875133" cy="298680"/>
            </a:xfrm>
            <a:prstGeom prst="rect">
              <a:avLst/>
            </a:prstGeom>
            <a:noFill/>
          </p:spPr>
          <p:txBody>
            <a:bodyPr wrap="square" rtlCol="0">
              <a:spAutoFit/>
            </a:bodyPr>
            <a:lstStyle/>
            <a:p>
              <a:pPr algn="ctr" defTabSz="1625600">
                <a:spcAft>
                  <a:spcPts val="800"/>
                </a:spcAft>
                <a:defRPr/>
              </a:pPr>
              <a:r>
                <a:rPr lang="zh-CN" altLang="en-US"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通用</a:t>
              </a:r>
              <a:r>
                <a:rPr lang="en-US" altLang="zh-CN"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应用</a:t>
              </a:r>
              <a:endParaRPr lang="en-US" altLang="zh-CN" sz="14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TextBox 73"/>
            <p:cNvSpPr txBox="1"/>
            <p:nvPr/>
          </p:nvSpPr>
          <p:spPr>
            <a:xfrm>
              <a:off x="1130682" y="2103524"/>
              <a:ext cx="2556015" cy="267979"/>
            </a:xfrm>
            <a:prstGeom prst="rect">
              <a:avLst/>
            </a:prstGeom>
            <a:noFill/>
          </p:spPr>
          <p:txBody>
            <a:bodyPr wrap="square" rtlCol="0">
              <a:spAutoFit/>
            </a:bodyPr>
            <a:lstStyle/>
            <a:p>
              <a:pPr algn="ctr" defTabSz="1625600">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图像</a:t>
              </a:r>
              <a:r>
                <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视频</a:t>
              </a:r>
              <a:r>
                <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声音</a:t>
              </a:r>
              <a:r>
                <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自然语言处理</a:t>
              </a:r>
              <a:r>
                <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圆角矩形 24"/>
            <p:cNvSpPr/>
            <p:nvPr/>
          </p:nvSpPr>
          <p:spPr>
            <a:xfrm>
              <a:off x="1860388" y="5094549"/>
              <a:ext cx="4659485" cy="376980"/>
            </a:xfrm>
            <a:prstGeom prst="roundRect">
              <a:avLst>
                <a:gd name="adj" fmla="val 0"/>
              </a:avLst>
            </a:prstGeom>
            <a:noFill/>
            <a:ln w="19050" cap="flat" cmpd="sng" algn="ctr">
              <a:solidFill>
                <a:srgbClr val="FFFFFF">
                  <a:lumMod val="65000"/>
                </a:srgbClr>
              </a:solidFill>
              <a:prstDash val="solid"/>
            </a:ln>
            <a:effectLst/>
          </p:spPr>
          <p:txBody>
            <a:bodyPr lIns="48000" tIns="48000" rIns="240000" bIns="48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625600">
                <a:spcAft>
                  <a:spcPts val="800"/>
                </a:spcAft>
                <a:defRPr/>
              </a:pPr>
              <a:r>
                <a:rPr lang="zh-CN" altLang="en-US" sz="1400" kern="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分布式计算调度</a:t>
              </a:r>
              <a:r>
                <a:rPr lang="en-US" altLang="zh-CN" sz="1400" kern="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400" kern="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圆角矩形 25"/>
            <p:cNvSpPr/>
            <p:nvPr/>
          </p:nvSpPr>
          <p:spPr>
            <a:xfrm>
              <a:off x="1861151" y="5552978"/>
              <a:ext cx="4658722" cy="778247"/>
            </a:xfrm>
            <a:prstGeom prst="roundRect">
              <a:avLst>
                <a:gd name="adj" fmla="val 0"/>
              </a:avLst>
            </a:prstGeom>
            <a:noFill/>
            <a:ln w="19050" cap="flat" cmpd="sng" algn="ctr">
              <a:solidFill>
                <a:srgbClr val="FFFFFF">
                  <a:lumMod val="65000"/>
                </a:srgbClr>
              </a:solidFill>
              <a:prstDash val="solid"/>
            </a:ln>
            <a:effectLst/>
          </p:spPr>
          <p:txBody>
            <a:bodyPr lIns="48000" tIns="48000" rIns="240000" bIns="48000" rtlCol="0" anchor="t"/>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1625600">
                <a:spcAft>
                  <a:spcPts val="800"/>
                </a:spcAft>
                <a:defRPr/>
              </a:pPr>
              <a:r>
                <a:rPr lang="zh-CN" altLang="en-US" sz="1400" kern="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异构计算资源池</a:t>
              </a:r>
            </a:p>
          </p:txBody>
        </p:sp>
        <p:sp>
          <p:nvSpPr>
            <p:cNvPr id="27" name="圆角矩形 26"/>
            <p:cNvSpPr/>
            <p:nvPr/>
          </p:nvSpPr>
          <p:spPr>
            <a:xfrm>
              <a:off x="4849726" y="5862025"/>
              <a:ext cx="692295" cy="400316"/>
            </a:xfrm>
            <a:prstGeom prst="roundRect">
              <a:avLst/>
            </a:prstGeom>
            <a:noFill/>
            <a:ln w="19050" cap="flat" cmpd="sng" algn="ctr">
              <a:solidFill>
                <a:srgbClr val="FFFFFF">
                  <a:lumMod val="65000"/>
                </a:srgbClr>
              </a:solidFill>
              <a:prstDash val="solid"/>
            </a:ln>
            <a:effectLst/>
          </p:spPr>
          <p:txBody>
            <a:bodyPr lIns="48000" tIns="48000" rIns="48000" bIns="48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存储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圆角矩形 27"/>
            <p:cNvSpPr/>
            <p:nvPr/>
          </p:nvSpPr>
          <p:spPr>
            <a:xfrm>
              <a:off x="5719856" y="5877088"/>
              <a:ext cx="601988" cy="382664"/>
            </a:xfrm>
            <a:prstGeom prst="roundRect">
              <a:avLst/>
            </a:prstGeom>
            <a:noFill/>
            <a:ln w="19050" cap="flat" cmpd="sng" algn="ctr">
              <a:solidFill>
                <a:srgbClr val="FFFFFF">
                  <a:lumMod val="65000"/>
                </a:srgbClr>
              </a:solidFill>
              <a:prstDash val="solid"/>
            </a:ln>
            <a:effectLst/>
          </p:spPr>
          <p:txBody>
            <a:bodyPr lIns="48000" tIns="48000" rIns="48000" bIns="48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网络</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圆角矩形 28"/>
            <p:cNvSpPr/>
            <p:nvPr/>
          </p:nvSpPr>
          <p:spPr>
            <a:xfrm>
              <a:off x="4056169" y="5862025"/>
              <a:ext cx="641590" cy="365012"/>
            </a:xfrm>
            <a:prstGeom prst="roundRect">
              <a:avLst/>
            </a:prstGeom>
            <a:noFill/>
            <a:ln w="19050" cap="flat" cmpd="sng" algn="ctr">
              <a:solidFill>
                <a:srgbClr val="FFFFFF">
                  <a:lumMod val="65000"/>
                </a:srgbClr>
              </a:solidFill>
              <a:prstDash val="solid"/>
            </a:ln>
            <a:effectLst/>
          </p:spPr>
          <p:txBody>
            <a:bodyPr lIns="48000" tIns="48000" rIns="48000" bIns="48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GPU</a:t>
              </a:r>
            </a:p>
          </p:txBody>
        </p:sp>
        <p:sp>
          <p:nvSpPr>
            <p:cNvPr id="30" name="圆角矩形 29"/>
            <p:cNvSpPr/>
            <p:nvPr/>
          </p:nvSpPr>
          <p:spPr>
            <a:xfrm>
              <a:off x="2084191" y="5857347"/>
              <a:ext cx="912696" cy="365012"/>
            </a:xfrm>
            <a:prstGeom prst="roundRect">
              <a:avLst>
                <a:gd name="adj" fmla="val 0"/>
              </a:avLst>
            </a:prstGeom>
            <a:noFill/>
            <a:ln w="19050" cap="flat" cmpd="sng" algn="ctr">
              <a:solidFill>
                <a:srgbClr val="FFFFFF">
                  <a:lumMod val="65000"/>
                </a:srgbClr>
              </a:solidFill>
              <a:prstDash val="solid"/>
            </a:ln>
            <a:effectLst/>
          </p:spPr>
          <p:txBody>
            <a:bodyPr lIns="48000" tIns="48000" rIns="48000" bIns="48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14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Ascend</a:t>
              </a:r>
            </a:p>
          </p:txBody>
        </p:sp>
        <p:sp>
          <p:nvSpPr>
            <p:cNvPr id="31" name="文本框 30"/>
            <p:cNvSpPr txBox="1"/>
            <p:nvPr/>
          </p:nvSpPr>
          <p:spPr>
            <a:xfrm>
              <a:off x="5330502" y="3974442"/>
              <a:ext cx="896249" cy="267979"/>
            </a:xfrm>
            <a:prstGeom prst="rect">
              <a:avLst/>
            </a:prstGeom>
            <a:noFill/>
            <a:ln>
              <a:solidFill>
                <a:srgbClr val="0B729D"/>
              </a:solidFill>
            </a:ln>
          </p:spPr>
          <p:txBody>
            <a:bodyPr wrap="square" rtlCol="0">
              <a:spAutoFit/>
            </a:bodyPr>
            <a:lstStyle/>
            <a:p>
              <a:pPr algn="ctr" defTabSz="1625600">
                <a:spcAft>
                  <a:spcPts val="800"/>
                </a:spcAft>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运维管理</a:t>
              </a:r>
            </a:p>
          </p:txBody>
        </p:sp>
        <p:sp>
          <p:nvSpPr>
            <p:cNvPr id="32" name="圆角矩形 31"/>
            <p:cNvSpPr/>
            <p:nvPr/>
          </p:nvSpPr>
          <p:spPr>
            <a:xfrm>
              <a:off x="3185422" y="5853266"/>
              <a:ext cx="701785" cy="365012"/>
            </a:xfrm>
            <a:prstGeom prst="roundRect">
              <a:avLst/>
            </a:prstGeom>
            <a:noFill/>
            <a:ln w="19050" cap="flat" cmpd="sng" algn="ctr">
              <a:solidFill>
                <a:srgbClr val="FFFFFF">
                  <a:lumMod val="65000"/>
                </a:srgbClr>
              </a:solidFill>
              <a:prstDash val="solid"/>
            </a:ln>
            <a:effectLst/>
          </p:spPr>
          <p:txBody>
            <a:bodyPr lIns="48000" tIns="48000" rIns="48000" bIns="48000"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defRPr/>
              </a:pPr>
              <a:r>
                <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CPU</a:t>
              </a:r>
            </a:p>
          </p:txBody>
        </p:sp>
        <p:sp>
          <p:nvSpPr>
            <p:cNvPr id="33" name="圆角矩形 32"/>
            <p:cNvSpPr/>
            <p:nvPr/>
          </p:nvSpPr>
          <p:spPr>
            <a:xfrm>
              <a:off x="3726454" y="1788715"/>
              <a:ext cx="2773480" cy="674577"/>
            </a:xfrm>
            <a:prstGeom prst="roundRect">
              <a:avLst>
                <a:gd name="adj" fmla="val 5203"/>
              </a:avLst>
            </a:prstGeom>
            <a:noFill/>
            <a:ln w="3175" cap="flat">
              <a:solidFill>
                <a:srgbClr val="FFFFFF">
                  <a:lumMod val="65000"/>
                </a:srgbClr>
              </a:solidFill>
              <a:miter lim="400000"/>
            </a:ln>
            <a:effectLst/>
            <a:sp3d/>
          </p:spPr>
          <p:txBody>
            <a:bodyPr rot="0" spcFirstLastPara="1" vertOverflow="overflow" horzOverflow="overflow" vert="horz" wrap="square" lIns="50172" tIns="50172" rIns="50172" bIns="50172" numCol="1" spcCol="38100" rtlCol="0" fromWordArt="0" anchor="ctr" anchorCtr="0" forceAA="0" compatLnSpc="1">
              <a:noAutofit/>
            </a:bodyPr>
            <a:lstStyle/>
            <a:p>
              <a:pPr algn="ctr" defTabSz="815340" hangingPunct="0">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文本框 33"/>
            <p:cNvSpPr txBox="1"/>
            <p:nvPr/>
          </p:nvSpPr>
          <p:spPr>
            <a:xfrm>
              <a:off x="3978155" y="1803358"/>
              <a:ext cx="1875133" cy="298680"/>
            </a:xfrm>
            <a:prstGeom prst="rect">
              <a:avLst/>
            </a:prstGeom>
            <a:noFill/>
          </p:spPr>
          <p:txBody>
            <a:bodyPr wrap="square" rtlCol="0">
              <a:spAutoFit/>
            </a:bodyPr>
            <a:lstStyle/>
            <a:p>
              <a:pPr algn="ctr" defTabSz="1625600">
                <a:spcAft>
                  <a:spcPts val="800"/>
                </a:spcAft>
                <a:defRPr/>
              </a:pPr>
              <a:r>
                <a:rPr lang="zh-CN" altLang="en-US"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行业解决方案</a:t>
              </a:r>
              <a:endParaRPr lang="en-US" altLang="zh-CN" sz="14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TextBox 73"/>
            <p:cNvSpPr txBox="1"/>
            <p:nvPr/>
          </p:nvSpPr>
          <p:spPr>
            <a:xfrm>
              <a:off x="3627777" y="2096912"/>
              <a:ext cx="2981747" cy="267979"/>
            </a:xfrm>
            <a:prstGeom prst="rect">
              <a:avLst/>
            </a:prstGeom>
            <a:noFill/>
          </p:spPr>
          <p:txBody>
            <a:bodyPr wrap="square" rtlCol="0">
              <a:spAutoFit/>
            </a:bodyPr>
            <a:lstStyle/>
            <a:p>
              <a:pPr algn="ctr" defTabSz="1625600">
                <a:spcAft>
                  <a:spcPts val="0"/>
                </a:spcAft>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智慧城市</a:t>
              </a:r>
              <a:r>
                <a:rPr 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制造</a:t>
              </a:r>
              <a:r>
                <a:rPr 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物流</a:t>
              </a:r>
              <a:r>
                <a:rPr 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医疗</a:t>
              </a:r>
              <a:r>
                <a:rPr 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金融</a:t>
              </a:r>
              <a:r>
                <a:rPr 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零售</a:t>
              </a:r>
              <a:r>
                <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sp>
          <p:nvSpPr>
            <p:cNvPr id="36" name="文本框 35"/>
            <p:cNvSpPr txBox="1"/>
            <p:nvPr/>
          </p:nvSpPr>
          <p:spPr>
            <a:xfrm>
              <a:off x="571052" y="4554581"/>
              <a:ext cx="1875133" cy="298680"/>
            </a:xfrm>
            <a:prstGeom prst="rect">
              <a:avLst/>
            </a:prstGeom>
            <a:noFill/>
          </p:spPr>
          <p:txBody>
            <a:bodyPr wrap="square" rtlCol="0">
              <a:spAutoFit/>
            </a:bodyPr>
            <a:lstStyle>
              <a:defPPr>
                <a:defRPr lang="zh-CN"/>
              </a:defPPr>
              <a:lvl1pPr defTabSz="2700020">
                <a:spcBef>
                  <a:spcPct val="0"/>
                </a:spcBef>
                <a:spcAft>
                  <a:spcPts val="800"/>
                </a:spcAft>
                <a:buClr>
                  <a:schemeClr val="bg1"/>
                </a:buClr>
                <a:buSzPct val="60000"/>
                <a:defRPr sz="20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4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计算框架</a:t>
              </a:r>
              <a:endParaRPr lang="en-US" altLang="zh-CN" sz="14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7" name="直接连接符 36"/>
            <p:cNvCxnSpPr/>
            <p:nvPr/>
          </p:nvCxnSpPr>
          <p:spPr>
            <a:xfrm flipV="1">
              <a:off x="565264" y="4414981"/>
              <a:ext cx="5954609" cy="79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143824" y="3974785"/>
              <a:ext cx="912697" cy="267979"/>
            </a:xfrm>
            <a:prstGeom prst="rect">
              <a:avLst/>
            </a:prstGeom>
            <a:noFill/>
            <a:ln>
              <a:solidFill>
                <a:srgbClr val="0B729D"/>
              </a:solidFill>
            </a:ln>
          </p:spPr>
          <p:txBody>
            <a:bodyPr wrap="square" rtlCol="0">
              <a:spAutoFit/>
            </a:bodyPr>
            <a:lstStyle/>
            <a:p>
              <a:pPr algn="ctr" defTabSz="1625600">
                <a:spcAft>
                  <a:spcPts val="800"/>
                </a:spcAft>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自动学习</a:t>
              </a:r>
            </a:p>
          </p:txBody>
        </p:sp>
      </p:grpSp>
      <p:sp>
        <p:nvSpPr>
          <p:cNvPr id="39" name="矩形 38"/>
          <p:cNvSpPr/>
          <p:nvPr/>
        </p:nvSpPr>
        <p:spPr>
          <a:xfrm>
            <a:off x="7162911" y="1376770"/>
            <a:ext cx="4309952" cy="4596643"/>
          </a:xfrm>
          <a:prstGeom prst="rect">
            <a:avLst/>
          </a:prstGeom>
        </p:spPr>
        <p:txBody>
          <a:bodyPr wrap="square">
            <a:spAutoFit/>
          </a:bodyPr>
          <a:lstStyle/>
          <a:p>
            <a:pPr indent="355600" algn="just">
              <a:lnSpc>
                <a:spcPct val="130000"/>
              </a:lnSpc>
              <a:spcBef>
                <a:spcPts val="480"/>
              </a:spcBef>
              <a:spcAft>
                <a:spcPts val="600"/>
              </a:spcAft>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华为面向各行业</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应用的开发与研究，提供全流程、普惠的基础平台类服务，支持多种类别的</a:t>
            </a: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通用</a:t>
            </a:r>
            <a:r>
              <a:rPr 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能力</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（包括但不限于图像、视频、语音、自然语言处理，对话机器人等），能够</a:t>
            </a: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帮助企业应用开发者迅速集成</a:t>
            </a:r>
            <a:r>
              <a:rPr 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能力到业务应用</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，也可以</a:t>
            </a: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支持城市、制造等行业解决方案</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实现。</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indent="355600" algn="just">
              <a:lnSpc>
                <a:spcPct val="130000"/>
              </a:lnSpc>
              <a:spcBef>
                <a:spcPts val="480"/>
              </a:spcBef>
              <a:spcAft>
                <a:spcPts val="600"/>
              </a:spcAft>
            </a:pP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异构计算硬件</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是加速</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计算的异构计算资源池，包括高性能的</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计算芯片使能的服务器（</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GPU</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，华为</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Ascend</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），高速高性能网络和存储，作为整体平台的硬件基础。</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indent="355600" algn="just">
              <a:lnSpc>
                <a:spcPct val="130000"/>
              </a:lnSpc>
              <a:spcBef>
                <a:spcPts val="480"/>
              </a:spcBef>
              <a:spcAft>
                <a:spcPts val="600"/>
              </a:spcAft>
            </a:pPr>
            <a:r>
              <a:rPr 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计算框架</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支持端、边、云独立和协同的统一的</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领域的训练和推理场景，支持不同的资源部署环境，以统一分布式架构支持机器学习和深度学习，提供跨平台、大规模、高并发的</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算法运行软件环境。</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indent="355600" algn="just">
              <a:lnSpc>
                <a:spcPct val="130000"/>
              </a:lnSpc>
              <a:spcBef>
                <a:spcPts val="480"/>
              </a:spcBef>
              <a:spcAft>
                <a:spcPts val="600"/>
              </a:spcAft>
            </a:pPr>
            <a:r>
              <a:rPr 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开发服务（</a:t>
            </a:r>
            <a:r>
              <a:rPr lang="en-US" altLang="zh-CN"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ModelArts</a:t>
            </a: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提供全流程的</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开发服务，海量数据处理、大规模分布式训练、自动化模型生成，端</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边</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云模型按需部署，运维管理，帮助用户快速创建和部署模型、管理全周期</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工作流，满足不同开发层次的需要，降低</a:t>
            </a:r>
            <a:r>
              <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开发和使用门槛，实现系统的平滑、稳定、可靠运行。</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概览</a:t>
            </a:r>
          </a:p>
          <a:p>
            <a:r>
              <a:rPr lang="en-US" altLang="zh-CN" dirty="0" err="1">
                <a:sym typeface="Huawei Sans" panose="020C0503030203020204" pitchFamily="34" charset="0"/>
              </a:rPr>
              <a:t>ModelArts</a:t>
            </a:r>
            <a:r>
              <a:rPr lang="zh-CN" altLang="en-US" dirty="0">
                <a:sym typeface="Huawei Sans" panose="020C0503030203020204" pitchFamily="34" charset="0"/>
              </a:rPr>
              <a:t>模块介绍</a:t>
            </a:r>
          </a:p>
          <a:p>
            <a:r>
              <a:rPr lang="en-US" altLang="zh-CN" dirty="0">
                <a:solidFill>
                  <a:srgbClr val="B5B5B5"/>
                </a:solidFill>
                <a:sym typeface="Huawei Sans" panose="020C0503030203020204" pitchFamily="34" charset="0"/>
              </a:rPr>
              <a:t>AI</a:t>
            </a:r>
            <a:r>
              <a:rPr lang="zh-CN" altLang="en-US" dirty="0">
                <a:solidFill>
                  <a:srgbClr val="B5B5B5"/>
                </a:solidFill>
                <a:sym typeface="Huawei Sans" panose="020C0503030203020204" pitchFamily="34" charset="0"/>
              </a:rPr>
              <a:t>开发基本流程</a:t>
            </a:r>
          </a:p>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开发工具介绍</a:t>
            </a:r>
          </a:p>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案例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sz="4000" dirty="0">
                <a:solidFill>
                  <a:srgbClr val="FF0000"/>
                </a:solidFill>
                <a:sym typeface="Huawei Sans" panose="020C0503030203020204" pitchFamily="34" charset="0"/>
              </a:rPr>
              <a:t>1</a:t>
            </a:r>
            <a:r>
              <a:rPr lang="en-US" altLang="zh-CN" dirty="0">
                <a:sym typeface="Huawei Sans" panose="020C0503030203020204" pitchFamily="34" charset="0"/>
              </a:rPr>
              <a:t>. </a:t>
            </a:r>
            <a:r>
              <a:rPr lang="zh-CN" altLang="en-US" dirty="0">
                <a:sym typeface="Huawei Sans" panose="020C0503030203020204" pitchFamily="34" charset="0"/>
              </a:rPr>
              <a:t>面向业务开发者：自动学习，零</a:t>
            </a:r>
            <a:r>
              <a:rPr lang="en-US" altLang="zh-CN" dirty="0">
                <a:sym typeface="Huawei Sans" panose="020C0503030203020204" pitchFamily="34" charset="0"/>
              </a:rPr>
              <a:t>AI</a:t>
            </a:r>
            <a:r>
              <a:rPr lang="zh-CN" altLang="en-US" dirty="0">
                <a:sym typeface="Huawei Sans" panose="020C0503030203020204" pitchFamily="34" charset="0"/>
              </a:rPr>
              <a:t>基础构建模型</a:t>
            </a:r>
          </a:p>
        </p:txBody>
      </p:sp>
      <p:grpSp>
        <p:nvGrpSpPr>
          <p:cNvPr id="6" name="组合 5"/>
          <p:cNvGrpSpPr/>
          <p:nvPr/>
        </p:nvGrpSpPr>
        <p:grpSpPr>
          <a:xfrm>
            <a:off x="1654490" y="1446463"/>
            <a:ext cx="9082255" cy="4680611"/>
            <a:chOff x="1240867" y="1084847"/>
            <a:chExt cx="6811691" cy="3510458"/>
          </a:xfrm>
        </p:grpSpPr>
        <p:sp>
          <p:nvSpPr>
            <p:cNvPr id="7" name="AutoShape 2"/>
            <p:cNvSpPr/>
            <p:nvPr/>
          </p:nvSpPr>
          <p:spPr>
            <a:xfrm>
              <a:off x="4061214" y="1437489"/>
              <a:ext cx="1018081" cy="1000800"/>
            </a:xfrm>
            <a:prstGeom prst="ellipse">
              <a:avLst/>
            </a:prstGeom>
            <a:solidFill>
              <a:srgbClr val="00B0F0"/>
            </a:solidFill>
            <a:ln w="28575">
              <a:solidFill>
                <a:srgbClr val="00B0F0"/>
              </a:solidFill>
              <a:miter lim="400000"/>
            </a:ln>
          </p:spPr>
          <p:txBody>
            <a:bodyPr lIns="14449" tIns="14449" rIns="14449" bIns="14449" anchor="ctr"/>
            <a:lstStyle/>
            <a:p>
              <a:pPr defTabSz="288925">
                <a:defRPr sz="1000" b="0">
                  <a:latin typeface="Titillium"/>
                  <a:ea typeface="Titillium"/>
                  <a:cs typeface="Titillium"/>
                  <a:sym typeface="Titillium"/>
                </a:defRPr>
              </a:pPr>
              <a:endParaRPr sz="26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矩形 4"/>
            <p:cNvSpPr/>
            <p:nvPr/>
          </p:nvSpPr>
          <p:spPr>
            <a:xfrm>
              <a:off x="3521468" y="1084847"/>
              <a:ext cx="2097572" cy="284742"/>
            </a:xfrm>
            <a:prstGeom prst="rect">
              <a:avLst/>
            </a:prstGeom>
          </p:spPr>
          <p:txBody>
            <a:bodyPr wrap="square">
              <a:spAutoFit/>
            </a:bodyPr>
            <a:lstStyle/>
            <a:p>
              <a:pPr algn="l"/>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全程</a:t>
              </a:r>
              <a:r>
                <a:rPr lang="en-US" altLang="zh-CN" sz="1865" dirty="0">
                  <a:latin typeface="Huawei Sans" panose="020C0503030203020204" pitchFamily="34" charset="0"/>
                  <a:ea typeface="方正兰亭黑简体" panose="02000000000000000000" pitchFamily="2" charset="-122"/>
                  <a:cs typeface="+mn-ea"/>
                  <a:sym typeface="Huawei Sans" panose="020C0503030203020204" pitchFamily="34" charset="0"/>
                </a:rPr>
                <a:t>UI</a:t>
              </a:r>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向导，无需代码</a:t>
              </a:r>
              <a:endParaRPr lang="en-US" altLang="zh-CN" sz="1865"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AutoShape 2"/>
            <p:cNvSpPr/>
            <p:nvPr/>
          </p:nvSpPr>
          <p:spPr>
            <a:xfrm>
              <a:off x="1308034" y="1515578"/>
              <a:ext cx="880212" cy="865272"/>
            </a:xfrm>
            <a:prstGeom prst="ellipse">
              <a:avLst/>
            </a:prstGeom>
            <a:ln w="28575">
              <a:solidFill>
                <a:srgbClr val="00B0F0"/>
              </a:solidFill>
              <a:miter lim="400000"/>
            </a:ln>
          </p:spPr>
          <p:txBody>
            <a:bodyPr lIns="14449" tIns="14449" rIns="14449" bIns="14449" anchor="ctr"/>
            <a:lstStyle/>
            <a:p>
              <a:pPr defTabSz="288925">
                <a:defRPr sz="1000" b="0">
                  <a:latin typeface="Titillium"/>
                  <a:ea typeface="Titillium"/>
                  <a:cs typeface="Titillium"/>
                  <a:sym typeface="Titillium"/>
                </a:defRPr>
              </a:pPr>
              <a:endParaRPr sz="26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矩形 4"/>
            <p:cNvSpPr/>
            <p:nvPr/>
          </p:nvSpPr>
          <p:spPr>
            <a:xfrm>
              <a:off x="1240867" y="1705638"/>
              <a:ext cx="1014547" cy="500233"/>
            </a:xfrm>
            <a:prstGeom prst="rect">
              <a:avLst/>
            </a:prstGeom>
          </p:spPr>
          <p:txBody>
            <a:bodyPr wrap="square">
              <a:spAutoFit/>
            </a:bodyPr>
            <a:lstStyle/>
            <a:p>
              <a:pPr algn="ctr"/>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上传数据并标注</a:t>
              </a:r>
              <a:endParaRPr lang="en-US" altLang="zh-CN" sz="1865"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矩形 4"/>
            <p:cNvSpPr/>
            <p:nvPr/>
          </p:nvSpPr>
          <p:spPr>
            <a:xfrm>
              <a:off x="4086145" y="1762830"/>
              <a:ext cx="1156779" cy="315423"/>
            </a:xfrm>
            <a:prstGeom prst="rect">
              <a:avLst/>
            </a:prstGeom>
          </p:spPr>
          <p:txBody>
            <a:bodyPr wrap="square">
              <a:spAutoFit/>
            </a:bodyPr>
            <a:lstStyle/>
            <a:p>
              <a:pPr algn="l"/>
              <a:r>
                <a:rPr lang="zh-CN" altLang="en-US" sz="2135"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rPr>
                <a:t>自动训练</a:t>
              </a:r>
              <a:endParaRPr lang="en-US" altLang="zh-CN" sz="2135"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矩形 4"/>
            <p:cNvSpPr/>
            <p:nvPr/>
          </p:nvSpPr>
          <p:spPr>
            <a:xfrm>
              <a:off x="6972939" y="1821735"/>
              <a:ext cx="1079619" cy="284742"/>
            </a:xfrm>
            <a:prstGeom prst="rect">
              <a:avLst/>
            </a:prstGeom>
          </p:spPr>
          <p:txBody>
            <a:bodyPr wrap="square">
              <a:spAutoFit/>
            </a:bodyPr>
            <a:lstStyle/>
            <a:p>
              <a:pPr algn="l"/>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一键部署</a:t>
              </a:r>
              <a:endParaRPr lang="en-US" altLang="zh-CN" sz="1865"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AutoShape 2"/>
            <p:cNvSpPr/>
            <p:nvPr/>
          </p:nvSpPr>
          <p:spPr>
            <a:xfrm>
              <a:off x="6972939" y="1505253"/>
              <a:ext cx="880212" cy="865272"/>
            </a:xfrm>
            <a:prstGeom prst="ellipse">
              <a:avLst/>
            </a:prstGeom>
            <a:ln w="28575">
              <a:solidFill>
                <a:srgbClr val="00B0F0"/>
              </a:solidFill>
              <a:miter lim="400000"/>
            </a:ln>
          </p:spPr>
          <p:txBody>
            <a:bodyPr lIns="14449" tIns="14449" rIns="14449" bIns="14449" anchor="ctr"/>
            <a:lstStyle/>
            <a:p>
              <a:pPr defTabSz="288925">
                <a:defRPr sz="1000" b="0">
                  <a:latin typeface="Titillium"/>
                  <a:ea typeface="Titillium"/>
                  <a:cs typeface="Titillium"/>
                  <a:sym typeface="Titillium"/>
                </a:defRPr>
              </a:pPr>
              <a:endParaRPr sz="266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4" name="Straight Arrow Connector 15"/>
            <p:cNvCxnSpPr>
              <a:stCxn id="9" idx="6"/>
              <a:endCxn id="7" idx="2"/>
            </p:cNvCxnSpPr>
            <p:nvPr/>
          </p:nvCxnSpPr>
          <p:spPr>
            <a:xfrm flipV="1">
              <a:off x="2188246" y="1937889"/>
              <a:ext cx="1872968" cy="10325"/>
            </a:xfrm>
            <a:prstGeom prst="straightConnector1">
              <a:avLst/>
            </a:prstGeom>
            <a:ln w="12700">
              <a:solidFill>
                <a:schemeClr val="tx1"/>
              </a:solidFill>
              <a:miter lim="400000"/>
              <a:headEnd type="none" w="med" len="med"/>
              <a:tailEnd type="arrow" w="med" len="med"/>
            </a:ln>
          </p:spPr>
        </p:cxnSp>
        <p:cxnSp>
          <p:nvCxnSpPr>
            <p:cNvPr id="15" name="Straight Arrow Connector 16"/>
            <p:cNvCxnSpPr>
              <a:stCxn id="7" idx="6"/>
              <a:endCxn id="13" idx="2"/>
            </p:cNvCxnSpPr>
            <p:nvPr/>
          </p:nvCxnSpPr>
          <p:spPr>
            <a:xfrm>
              <a:off x="5079295" y="1937889"/>
              <a:ext cx="1893644" cy="0"/>
            </a:xfrm>
            <a:prstGeom prst="straightConnector1">
              <a:avLst/>
            </a:prstGeom>
            <a:ln w="12700">
              <a:solidFill>
                <a:schemeClr val="tx1"/>
              </a:solidFill>
              <a:miter lim="400000"/>
              <a:headEnd type="none" w="med" len="med"/>
              <a:tailEnd type="arrow" w="med" len="med"/>
            </a:ln>
          </p:spPr>
        </p:cxnSp>
        <p:sp>
          <p:nvSpPr>
            <p:cNvPr id="16" name="线条"/>
            <p:cNvSpPr/>
            <p:nvPr/>
          </p:nvSpPr>
          <p:spPr>
            <a:xfrm>
              <a:off x="2017775" y="2852747"/>
              <a:ext cx="2080554" cy="1742558"/>
            </a:xfrm>
            <a:custGeom>
              <a:avLst/>
              <a:gdLst/>
              <a:ahLst/>
              <a:cxnLst>
                <a:cxn ang="0">
                  <a:pos x="wd2" y="hd2"/>
                </a:cxn>
                <a:cxn ang="5400000">
                  <a:pos x="wd2" y="hd2"/>
                </a:cxn>
                <a:cxn ang="10800000">
                  <a:pos x="wd2" y="hd2"/>
                </a:cxn>
                <a:cxn ang="16200000">
                  <a:pos x="wd2" y="hd2"/>
                </a:cxn>
              </a:cxnLst>
              <a:rect l="0" t="0" r="r" b="b"/>
              <a:pathLst>
                <a:path w="21600" h="21600" extrusionOk="0">
                  <a:moveTo>
                    <a:pt x="0" y="2219"/>
                  </a:moveTo>
                  <a:lnTo>
                    <a:pt x="0" y="0"/>
                  </a:lnTo>
                  <a:lnTo>
                    <a:pt x="21600" y="0"/>
                  </a:lnTo>
                  <a:lnTo>
                    <a:pt x="21600" y="21600"/>
                  </a:lnTo>
                  <a:lnTo>
                    <a:pt x="21" y="21600"/>
                  </a:lnTo>
                  <a:lnTo>
                    <a:pt x="21" y="7777"/>
                  </a:lnTo>
                </a:path>
              </a:pathLst>
            </a:custGeom>
            <a:ln w="19050">
              <a:solidFill>
                <a:srgbClr val="C00000"/>
              </a:solidFill>
              <a:miter lim="400000"/>
            </a:ln>
          </p:spPr>
          <p:txBody>
            <a:bodyPr lIns="13320" tIns="13320" rIns="13320" bIns="13320" anchor="ctr"/>
            <a:lstStyle/>
            <a:p>
              <a:pPr defTabSz="216535">
                <a:defRPr sz="1800" b="0">
                  <a:latin typeface="Helvetica Light"/>
                  <a:ea typeface="Helvetica Light"/>
                  <a:cs typeface="Helvetica Light"/>
                  <a:sym typeface="Helvetica Light"/>
                </a:defRPr>
              </a:pPr>
              <a:endParaRPr sz="320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矩形 32"/>
            <p:cNvSpPr txBox="1"/>
            <p:nvPr/>
          </p:nvSpPr>
          <p:spPr>
            <a:xfrm>
              <a:off x="1371912" y="3212888"/>
              <a:ext cx="1135740" cy="237377"/>
            </a:xfrm>
            <a:prstGeom prst="rect">
              <a:avLst/>
            </a:prstGeom>
            <a:ln w="3175">
              <a:miter lim="400000"/>
            </a:ln>
          </p:spPr>
          <p:txBody>
            <a:bodyPr wrap="square" lIns="14449" tIns="14449" rIns="14449" bIns="14449">
              <a:spAutoFit/>
            </a:bodyPr>
            <a:lstStyle>
              <a:lvl1pPr algn="l" defTabSz="550545">
                <a:defRPr sz="4000" b="0">
                  <a:latin typeface="FZLanTingHeiS-DB1-GBK"/>
                  <a:ea typeface="FZLanTingHeiS-DB1-GBK"/>
                  <a:cs typeface="FZLanTingHeiS-DB1-GBK"/>
                  <a:sym typeface="FZLanTingHeiS-DB1-GBK"/>
                </a:defRPr>
              </a:lvl1pPr>
            </a:lstStyle>
            <a:p>
              <a:r>
                <a:rPr lang="zh-CN" altLang="en-US" sz="1865" b="1" dirty="0">
                  <a:latin typeface="Huawei Sans" panose="020C0503030203020204" pitchFamily="34" charset="0"/>
                  <a:ea typeface="方正兰亭黑简体" panose="02000000000000000000" pitchFamily="2" charset="-122"/>
                  <a:cs typeface="+mn-ea"/>
                  <a:sym typeface="Huawei Sans" panose="020C0503030203020204" pitchFamily="34" charset="0"/>
                </a:rPr>
                <a:t>自动深度学习</a:t>
              </a:r>
              <a:endParaRPr sz="1865"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Rectangle 24"/>
            <p:cNvSpPr/>
            <p:nvPr/>
          </p:nvSpPr>
          <p:spPr>
            <a:xfrm>
              <a:off x="2286277" y="3427876"/>
              <a:ext cx="1651009" cy="1039034"/>
            </a:xfrm>
            <a:prstGeom prst="rect">
              <a:avLst/>
            </a:prstGeom>
          </p:spPr>
          <p:txBody>
            <a:bodyPr wrap="square">
              <a:spAutoFit/>
            </a:bodyPr>
            <a:lstStyle/>
            <a:p>
              <a:pPr>
                <a:lnSpc>
                  <a:spcPct val="150000"/>
                </a:lnSpc>
              </a:pPr>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神经架构搜索</a:t>
              </a:r>
              <a:endParaRPr lang="en-US" altLang="zh-CN" sz="1865"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nSpc>
                  <a:spcPct val="150000"/>
                </a:lnSpc>
              </a:pPr>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自动迁移学习</a:t>
              </a:r>
              <a:endParaRPr lang="en-US" altLang="zh-CN" sz="1865"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nSpc>
                  <a:spcPct val="150000"/>
                </a:lnSpc>
              </a:pPr>
              <a:endParaRPr lang="en-US" altLang="zh-CN" sz="1865"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线条"/>
            <p:cNvSpPr/>
            <p:nvPr/>
          </p:nvSpPr>
          <p:spPr>
            <a:xfrm>
              <a:off x="5327938" y="2852747"/>
              <a:ext cx="2013040" cy="1742558"/>
            </a:xfrm>
            <a:custGeom>
              <a:avLst/>
              <a:gdLst/>
              <a:ahLst/>
              <a:cxnLst>
                <a:cxn ang="0">
                  <a:pos x="wd2" y="hd2"/>
                </a:cxn>
                <a:cxn ang="5400000">
                  <a:pos x="wd2" y="hd2"/>
                </a:cxn>
                <a:cxn ang="10800000">
                  <a:pos x="wd2" y="hd2"/>
                </a:cxn>
                <a:cxn ang="16200000">
                  <a:pos x="wd2" y="hd2"/>
                </a:cxn>
              </a:cxnLst>
              <a:rect l="0" t="0" r="r" b="b"/>
              <a:pathLst>
                <a:path w="21600" h="21600" extrusionOk="0">
                  <a:moveTo>
                    <a:pt x="0" y="2219"/>
                  </a:moveTo>
                  <a:lnTo>
                    <a:pt x="0" y="0"/>
                  </a:lnTo>
                  <a:lnTo>
                    <a:pt x="21600" y="0"/>
                  </a:lnTo>
                  <a:lnTo>
                    <a:pt x="21600" y="21600"/>
                  </a:lnTo>
                  <a:lnTo>
                    <a:pt x="21" y="21600"/>
                  </a:lnTo>
                  <a:lnTo>
                    <a:pt x="21" y="7777"/>
                  </a:lnTo>
                </a:path>
              </a:pathLst>
            </a:custGeom>
            <a:ln w="19050">
              <a:solidFill>
                <a:srgbClr val="C00000"/>
              </a:solidFill>
              <a:miter lim="400000"/>
            </a:ln>
          </p:spPr>
          <p:txBody>
            <a:bodyPr lIns="13320" tIns="13320" rIns="13320" bIns="13320" anchor="ctr"/>
            <a:lstStyle/>
            <a:p>
              <a:pPr defTabSz="216535">
                <a:defRPr sz="1800" b="0">
                  <a:latin typeface="Helvetica Light"/>
                  <a:ea typeface="Helvetica Light"/>
                  <a:cs typeface="Helvetica Light"/>
                  <a:sym typeface="Helvetica Light"/>
                </a:defRPr>
              </a:pPr>
              <a:endParaRPr sz="320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矩形 32"/>
            <p:cNvSpPr txBox="1"/>
            <p:nvPr/>
          </p:nvSpPr>
          <p:spPr>
            <a:xfrm>
              <a:off x="4687736" y="3200560"/>
              <a:ext cx="1113341" cy="237377"/>
            </a:xfrm>
            <a:prstGeom prst="rect">
              <a:avLst/>
            </a:prstGeom>
            <a:ln w="3175">
              <a:miter lim="400000"/>
            </a:ln>
          </p:spPr>
          <p:txBody>
            <a:bodyPr wrap="square" lIns="14449" tIns="14449" rIns="14449" bIns="14449">
              <a:spAutoFit/>
            </a:bodyPr>
            <a:lstStyle>
              <a:lvl1pPr algn="l" defTabSz="550545">
                <a:defRPr sz="4000" b="0">
                  <a:latin typeface="FZLanTingHeiS-DB1-GBK"/>
                  <a:ea typeface="FZLanTingHeiS-DB1-GBK"/>
                  <a:cs typeface="FZLanTingHeiS-DB1-GBK"/>
                  <a:sym typeface="FZLanTingHeiS-DB1-GBK"/>
                </a:defRPr>
              </a:lvl1pPr>
            </a:lstStyle>
            <a:p>
              <a:r>
                <a:rPr lang="zh-CN" altLang="en-US" sz="1865" b="1" dirty="0">
                  <a:latin typeface="Huawei Sans" panose="020C0503030203020204" pitchFamily="34" charset="0"/>
                  <a:ea typeface="方正兰亭黑简体" panose="02000000000000000000" pitchFamily="2" charset="-122"/>
                  <a:cs typeface="+mn-ea"/>
                  <a:sym typeface="Huawei Sans" panose="020C0503030203020204" pitchFamily="34" charset="0"/>
                </a:rPr>
                <a:t>自动机器学习</a:t>
              </a:r>
              <a:endParaRPr sz="1865"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Rectangle 30"/>
            <p:cNvSpPr/>
            <p:nvPr/>
          </p:nvSpPr>
          <p:spPr>
            <a:xfrm>
              <a:off x="5703516" y="3447989"/>
              <a:ext cx="1261884" cy="682014"/>
            </a:xfrm>
            <a:prstGeom prst="rect">
              <a:avLst/>
            </a:prstGeom>
          </p:spPr>
          <p:txBody>
            <a:bodyPr wrap="square">
              <a:spAutoFit/>
            </a:bodyPr>
            <a:lstStyle/>
            <a:p>
              <a:pPr>
                <a:lnSpc>
                  <a:spcPct val="150000"/>
                </a:lnSpc>
              </a:pPr>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自动特征提取自动建模</a:t>
              </a:r>
            </a:p>
          </p:txBody>
        </p:sp>
        <p:sp>
          <p:nvSpPr>
            <p:cNvPr id="22" name="矩形 4"/>
            <p:cNvSpPr/>
            <p:nvPr/>
          </p:nvSpPr>
          <p:spPr>
            <a:xfrm>
              <a:off x="2181210" y="2892783"/>
              <a:ext cx="1891721" cy="284742"/>
            </a:xfrm>
            <a:prstGeom prst="rect">
              <a:avLst/>
            </a:prstGeom>
          </p:spPr>
          <p:txBody>
            <a:bodyPr wrap="square">
              <a:spAutoFit/>
            </a:bodyPr>
            <a:lstStyle/>
            <a:p>
              <a:pPr algn="l"/>
              <a:r>
                <a:rPr lang="zh-CN" altLang="en-US" sz="1865"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图像分类，物体检测</a:t>
              </a:r>
              <a:endParaRPr lang="en-US" altLang="zh-CN" sz="1865"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矩形 4"/>
            <p:cNvSpPr/>
            <p:nvPr/>
          </p:nvSpPr>
          <p:spPr>
            <a:xfrm>
              <a:off x="5447849" y="2892783"/>
              <a:ext cx="1891721" cy="284742"/>
            </a:xfrm>
            <a:prstGeom prst="rect">
              <a:avLst/>
            </a:prstGeom>
          </p:spPr>
          <p:txBody>
            <a:bodyPr wrap="square">
              <a:spAutoFit/>
            </a:bodyPr>
            <a:lstStyle/>
            <a:p>
              <a:pPr algn="l"/>
              <a:r>
                <a:rPr lang="zh-CN" altLang="en-US" sz="1865"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结构化数据预测分析</a:t>
              </a:r>
              <a:endParaRPr lang="en-US" altLang="zh-CN" sz="1865"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业务开发者开发流程</a:t>
            </a:r>
          </a:p>
        </p:txBody>
      </p:sp>
      <p:sp>
        <p:nvSpPr>
          <p:cNvPr id="3" name="文本占位符 2"/>
          <p:cNvSpPr>
            <a:spLocks noGrp="1"/>
          </p:cNvSpPr>
          <p:nvPr>
            <p:ph type="body" sz="quarter" idx="10"/>
          </p:nvPr>
        </p:nvSpPr>
        <p:spPr/>
        <p:txBody>
          <a:bodyPr/>
          <a:lstStyle/>
          <a:p>
            <a:r>
              <a:rPr lang="en-US" altLang="zh-CN" dirty="0">
                <a:sym typeface="Huawei Sans" panose="020C0503030203020204" pitchFamily="34" charset="0"/>
              </a:rPr>
              <a:t>ModelArts</a:t>
            </a:r>
            <a:r>
              <a:rPr lang="zh-CN" altLang="en-US" dirty="0">
                <a:sym typeface="Huawei Sans" panose="020C0503030203020204" pitchFamily="34" charset="0"/>
              </a:rPr>
              <a:t>自动学习是帮助人们实现</a:t>
            </a:r>
            <a:r>
              <a:rPr lang="en-US" altLang="zh-CN" dirty="0">
                <a:sym typeface="Huawei Sans" panose="020C0503030203020204" pitchFamily="34" charset="0"/>
              </a:rPr>
              <a:t>AI</a:t>
            </a:r>
            <a:r>
              <a:rPr lang="zh-CN" altLang="en-US" dirty="0">
                <a:sym typeface="Huawei Sans" panose="020C0503030203020204" pitchFamily="34" charset="0"/>
              </a:rPr>
              <a:t>应用的低门槛、高灵活、零代码的定制化模型开发工具。自动学习功能根据标注数据自动设计模型、自动调参、自动训练、自动压缩和部署模型。开发者无需专业的开发基础和编码能力，只需上传数据，通过自动学习界面引导和简单操作即可完成模型训练和部署。</a:t>
            </a:r>
          </a:p>
          <a:p>
            <a:endParaRPr lang="zh-CN" altLang="en-US" dirty="0">
              <a:sym typeface="Huawei Sans" panose="020C0503030203020204" pitchFamily="34" charset="0"/>
            </a:endParaRPr>
          </a:p>
        </p:txBody>
      </p:sp>
      <p:pic>
        <p:nvPicPr>
          <p:cNvPr id="4" name="Picture 2" descr="https://support.huaweicloud.com/exemlug-modelarts/zh-cn_image_01733956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902" y="3573488"/>
            <a:ext cx="9489642" cy="142916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bwMode="auto">
          <a:xfrm>
            <a:off x="5178452" y="5184939"/>
            <a:ext cx="1925660" cy="334881"/>
          </a:xfrm>
          <a:prstGeom prst="rect">
            <a:avLst/>
          </a:prstGeom>
          <a:noFill/>
          <a:ln w="9525" algn="ctr">
            <a:noFill/>
            <a:miter lim="800000"/>
          </a:ln>
        </p:spPr>
        <p:txBody>
          <a:bodyPr vert="horz" wrap="square" lIns="87802" tIns="43901" rIns="87802" bIns="43901" numCol="1" rtlCol="0" anchor="ctr" anchorCtr="0" compatLnSpc="1">
            <a:spAutoFit/>
          </a:bodyPr>
          <a:lstStyle/>
          <a:p>
            <a:r>
              <a:rPr lang="zh-CN" altLang="en-US" sz="1600"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自动学习开发流程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ym typeface="Huawei Sans" panose="020C0503030203020204" pitchFamily="34" charset="0"/>
              </a:rPr>
              <a:t>ExeML</a:t>
            </a:r>
            <a:r>
              <a:rPr lang="zh-CN" altLang="en-US" dirty="0">
                <a:sym typeface="Huawei Sans" panose="020C0503030203020204" pitchFamily="34" charset="0"/>
              </a:rPr>
              <a:t>引擎，自动学习三步创建</a:t>
            </a:r>
            <a:r>
              <a:rPr lang="en-US" altLang="zh-CN" dirty="0">
                <a:sym typeface="Huawei Sans" panose="020C0503030203020204" pitchFamily="34" charset="0"/>
              </a:rPr>
              <a:t>AI</a:t>
            </a:r>
            <a:r>
              <a:rPr lang="zh-CN" altLang="en-US" dirty="0">
                <a:sym typeface="Huawei Sans" panose="020C0503030203020204" pitchFamily="34" charset="0"/>
              </a:rPr>
              <a:t>模型</a:t>
            </a:r>
          </a:p>
        </p:txBody>
      </p:sp>
      <p:sp>
        <p:nvSpPr>
          <p:cNvPr id="5" name="TextBox 82"/>
          <p:cNvSpPr txBox="1"/>
          <p:nvPr/>
        </p:nvSpPr>
        <p:spPr>
          <a:xfrm>
            <a:off x="988372" y="2938501"/>
            <a:ext cx="697628" cy="400110"/>
          </a:xfrm>
          <a:prstGeom prst="rect">
            <a:avLst/>
          </a:prstGeom>
          <a:noFill/>
        </p:spPr>
        <p:txBody>
          <a:bodyPr wrap="none" rtlCol="0">
            <a:spAutoFit/>
          </a:bodyPr>
          <a:lstStyle/>
          <a:p>
            <a:pPr algn="ctr" defTabSz="913765"/>
            <a:r>
              <a:rPr lang="zh-CN" altLang="en-US" sz="2000" b="1" dirty="0">
                <a:latin typeface="Huawei Sans" panose="020C0503030203020204" pitchFamily="34" charset="0"/>
                <a:ea typeface="方正兰亭黑简体" panose="02000000000000000000" pitchFamily="2" charset="-122"/>
                <a:cs typeface="+mn-ea"/>
                <a:sym typeface="Huawei Sans" panose="020C0503030203020204" pitchFamily="34" charset="0"/>
              </a:rPr>
              <a:t>编码</a:t>
            </a:r>
            <a:endParaRPr lang="en-US" altLang="zh-CN" sz="20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TextBox 83"/>
          <p:cNvSpPr txBox="1"/>
          <p:nvPr/>
        </p:nvSpPr>
        <p:spPr>
          <a:xfrm>
            <a:off x="848912" y="4785959"/>
            <a:ext cx="976549" cy="400110"/>
          </a:xfrm>
          <a:prstGeom prst="rect">
            <a:avLst/>
          </a:prstGeom>
          <a:noFill/>
        </p:spPr>
        <p:txBody>
          <a:bodyPr wrap="none" rtlCol="0">
            <a:spAutoFit/>
          </a:bodyPr>
          <a:lstStyle/>
          <a:p>
            <a:pPr algn="ctr" defTabSz="913765"/>
            <a:r>
              <a:rPr lang="en-US" altLang="zh-CN" sz="2000" b="1"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2000" b="1" dirty="0">
                <a:latin typeface="Huawei Sans" panose="020C0503030203020204" pitchFamily="34" charset="0"/>
                <a:ea typeface="方正兰亭黑简体" panose="02000000000000000000" pitchFamily="2" charset="-122"/>
                <a:cs typeface="+mn-ea"/>
                <a:sym typeface="Huawei Sans" panose="020C0503030203020204" pitchFamily="34" charset="0"/>
              </a:rPr>
              <a:t>经验</a:t>
            </a:r>
            <a:endParaRPr lang="en-US" altLang="zh-CN" sz="20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TextBox 84"/>
          <p:cNvSpPr txBox="1"/>
          <p:nvPr/>
        </p:nvSpPr>
        <p:spPr>
          <a:xfrm>
            <a:off x="898604" y="2111762"/>
            <a:ext cx="877164" cy="923330"/>
          </a:xfrm>
          <a:prstGeom prst="rect">
            <a:avLst/>
          </a:prstGeom>
          <a:noFill/>
        </p:spPr>
        <p:txBody>
          <a:bodyPr wrap="none" rtlCol="0">
            <a:spAutoFit/>
          </a:bodyPr>
          <a:lstStyle/>
          <a:p>
            <a:pPr algn="ctr" defTabSz="913765"/>
            <a:r>
              <a:rPr lang="zh-CN" altLang="en-US" sz="5400" b="1" dirty="0">
                <a:solidFill>
                  <a:srgbClr val="3399FE"/>
                </a:solidFill>
                <a:latin typeface="Huawei Sans" panose="020C0503030203020204" pitchFamily="34" charset="0"/>
                <a:ea typeface="方正兰亭黑简体" panose="02000000000000000000" pitchFamily="2" charset="-122"/>
                <a:cs typeface="+mn-ea"/>
                <a:sym typeface="Huawei Sans" panose="020C0503030203020204" pitchFamily="34" charset="0"/>
              </a:rPr>
              <a:t>零</a:t>
            </a:r>
          </a:p>
        </p:txBody>
      </p:sp>
      <p:sp>
        <p:nvSpPr>
          <p:cNvPr id="8" name="TextBox 85"/>
          <p:cNvSpPr txBox="1"/>
          <p:nvPr/>
        </p:nvSpPr>
        <p:spPr>
          <a:xfrm>
            <a:off x="898604" y="3964026"/>
            <a:ext cx="877164" cy="923330"/>
          </a:xfrm>
          <a:prstGeom prst="rect">
            <a:avLst/>
          </a:prstGeom>
          <a:noFill/>
        </p:spPr>
        <p:txBody>
          <a:bodyPr wrap="none" rtlCol="0">
            <a:spAutoFit/>
          </a:bodyPr>
          <a:lstStyle/>
          <a:p>
            <a:pPr algn="ctr" defTabSz="913765"/>
            <a:r>
              <a:rPr lang="zh-CN" altLang="en-US" sz="5400" b="1" dirty="0">
                <a:solidFill>
                  <a:srgbClr val="3399FE"/>
                </a:solidFill>
                <a:latin typeface="Huawei Sans" panose="020C0503030203020204" pitchFamily="34" charset="0"/>
                <a:ea typeface="方正兰亭黑简体" panose="02000000000000000000" pitchFamily="2" charset="-122"/>
                <a:cs typeface="+mn-ea"/>
                <a:sym typeface="Huawei Sans" panose="020C0503030203020204" pitchFamily="34" charset="0"/>
              </a:rPr>
              <a:t>零</a:t>
            </a:r>
          </a:p>
        </p:txBody>
      </p:sp>
      <p:sp>
        <p:nvSpPr>
          <p:cNvPr id="9" name="文本框 8"/>
          <p:cNvSpPr txBox="1"/>
          <p:nvPr/>
        </p:nvSpPr>
        <p:spPr>
          <a:xfrm>
            <a:off x="2490808" y="2035351"/>
            <a:ext cx="3352613" cy="933589"/>
          </a:xfrm>
          <a:prstGeom prst="rect">
            <a:avLst/>
          </a:prstGeom>
          <a:noFill/>
        </p:spPr>
        <p:txBody>
          <a:bodyPr wrap="square" rtlCol="0" anchor="ctr">
            <a:spAutoFit/>
          </a:bodyPr>
          <a:lstStyle/>
          <a:p>
            <a:pPr defTabSz="1624965">
              <a:spcAft>
                <a:spcPts val="800"/>
              </a:spcAft>
              <a:defRPr/>
            </a:pPr>
            <a:r>
              <a:rPr lang="zh-CN" altLang="en-US"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步骤</a:t>
            </a:r>
            <a:r>
              <a:rPr lang="en-US" altLang="zh-CN"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1</a:t>
            </a:r>
            <a:r>
              <a:rPr lang="zh-CN" altLang="en-US"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altLang="zh-CN" sz="24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624965">
              <a:spcAft>
                <a:spcPts val="800"/>
              </a:spcAft>
              <a:defRPr/>
            </a:pPr>
            <a:r>
              <a:rPr lang="zh-CN" altLang="en-US"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上传并标注数据</a:t>
            </a:r>
            <a:endParaRPr lang="en-US" altLang="zh-CN" sz="24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文本框 9"/>
          <p:cNvSpPr txBox="1"/>
          <p:nvPr/>
        </p:nvSpPr>
        <p:spPr>
          <a:xfrm>
            <a:off x="2490808" y="3379292"/>
            <a:ext cx="3352613" cy="933589"/>
          </a:xfrm>
          <a:prstGeom prst="rect">
            <a:avLst/>
          </a:prstGeom>
          <a:noFill/>
        </p:spPr>
        <p:txBody>
          <a:bodyPr wrap="square" rtlCol="0" anchor="ctr">
            <a:spAutoFit/>
          </a:bodyPr>
          <a:lstStyle/>
          <a:p>
            <a:pPr defTabSz="1624965">
              <a:spcAft>
                <a:spcPts val="800"/>
              </a:spcAft>
              <a:defRPr/>
            </a:pPr>
            <a:r>
              <a:rPr lang="zh-CN" altLang="en-US"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步骤</a:t>
            </a:r>
            <a:r>
              <a:rPr lang="en-US" altLang="zh-CN"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2</a:t>
            </a:r>
            <a:r>
              <a:rPr lang="zh-CN" altLang="en-US"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altLang="zh-CN" sz="24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624965">
              <a:spcAft>
                <a:spcPts val="800"/>
              </a:spcAft>
              <a:defRPr/>
            </a:pPr>
            <a:r>
              <a:rPr lang="zh-CN" altLang="en-US"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训练模型</a:t>
            </a:r>
            <a:endParaRPr lang="en-US" altLang="zh-CN" sz="24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0"/>
          <p:cNvSpPr txBox="1"/>
          <p:nvPr/>
        </p:nvSpPr>
        <p:spPr>
          <a:xfrm>
            <a:off x="2490808" y="4723233"/>
            <a:ext cx="3352613" cy="933589"/>
          </a:xfrm>
          <a:prstGeom prst="rect">
            <a:avLst/>
          </a:prstGeom>
          <a:noFill/>
        </p:spPr>
        <p:txBody>
          <a:bodyPr wrap="square" rtlCol="0" anchor="ctr">
            <a:spAutoFit/>
          </a:bodyPr>
          <a:lstStyle/>
          <a:p>
            <a:pPr defTabSz="1624965">
              <a:spcAft>
                <a:spcPts val="800"/>
              </a:spcAft>
              <a:defRPr/>
            </a:pPr>
            <a:r>
              <a:rPr lang="zh-CN" altLang="en-US"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步骤</a:t>
            </a:r>
            <a:r>
              <a:rPr lang="en-US" altLang="zh-CN"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3</a:t>
            </a:r>
            <a:r>
              <a:rPr lang="zh-CN" altLang="en-US"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altLang="zh-CN" sz="24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624965">
              <a:spcAft>
                <a:spcPts val="800"/>
              </a:spcAft>
              <a:defRPr/>
            </a:pPr>
            <a:r>
              <a:rPr lang="zh-CN" altLang="en-US" sz="2400" kern="0" dirty="0">
                <a:latin typeface="Huawei Sans" panose="020C0503030203020204" pitchFamily="34" charset="0"/>
                <a:ea typeface="方正兰亭黑简体" panose="02000000000000000000" pitchFamily="2" charset="-122"/>
                <a:cs typeface="+mn-ea"/>
                <a:sym typeface="Huawei Sans" panose="020C0503030203020204" pitchFamily="34" charset="0"/>
              </a:rPr>
              <a:t>验证并发布模型</a:t>
            </a:r>
            <a:endParaRPr lang="en-US" altLang="zh-CN" sz="24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直接连接符 66"/>
          <p:cNvSpPr/>
          <p:nvPr/>
        </p:nvSpPr>
        <p:spPr>
          <a:xfrm flipH="1">
            <a:off x="2415301" y="1657673"/>
            <a:ext cx="0" cy="4295474"/>
          </a:xfrm>
          <a:prstGeom prst="line">
            <a:avLst/>
          </a:prstGeom>
          <a:noFill/>
          <a:ln w="12700" cap="flat">
            <a:solidFill>
              <a:schemeClr val="bg1">
                <a:lumMod val="60000"/>
                <a:lumOff val="40000"/>
              </a:schemeClr>
            </a:solidFill>
            <a:prstDash val="dash"/>
            <a:miter lim="400000"/>
          </a:ln>
          <a:effectLst/>
        </p:spPr>
        <p:txBody>
          <a:bodyPr wrap="square" lIns="45701" tIns="45701" rIns="45701" bIns="45701" numCol="1" anchor="t">
            <a:noAutofit/>
          </a:bodyPr>
          <a:lstStyle/>
          <a:p>
            <a:pPr defTabSz="611505">
              <a:defRPr sz="1800">
                <a:solidFill>
                  <a:srgbClr val="FFFFFF"/>
                </a:solidFill>
              </a:defRPr>
            </a:pPr>
            <a:endParaRPr sz="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13" name="training_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23209" y="2235417"/>
            <a:ext cx="5729059" cy="3221337"/>
          </a:xfrm>
          <a:prstGeom prst="rect">
            <a:avLst/>
          </a:prstGeom>
        </p:spPr>
      </p:pic>
      <p:sp>
        <p:nvSpPr>
          <p:cNvPr id="14" name="矩形 13"/>
          <p:cNvSpPr/>
          <p:nvPr/>
        </p:nvSpPr>
        <p:spPr>
          <a:xfrm>
            <a:off x="7036376" y="5186069"/>
            <a:ext cx="4658556" cy="276999"/>
          </a:xfrm>
          <a:prstGeom prst="rect">
            <a:avLst/>
          </a:prstGeom>
        </p:spPr>
        <p:txBody>
          <a:bodyPr wrap="square">
            <a:spAutoFit/>
          </a:bodyPr>
          <a:lstStyle/>
          <a:p>
            <a:pPr algn="r" defTabSz="291465" hangingPunct="0">
              <a:spcBef>
                <a:spcPct val="0"/>
              </a:spcBef>
              <a:defRPr sz="4000">
                <a:latin typeface="Akkurat Pro"/>
                <a:ea typeface="Akkurat Pro"/>
                <a:cs typeface="Akkurat Pro"/>
                <a:sym typeface="Akkurat Pro"/>
              </a:defRPr>
            </a:pPr>
            <a:r>
              <a:rPr lang="zh-CN" altLang="en-US" sz="1200" kern="0" dirty="0">
                <a:solidFill>
                  <a:srgbClr val="FF0909"/>
                </a:solidFill>
                <a:latin typeface="Huawei Sans" panose="020C0503030203020204" pitchFamily="34" charset="0"/>
                <a:ea typeface="方正兰亭黑简体" panose="02000000000000000000" pitchFamily="2" charset="-122"/>
                <a:cs typeface="+mn-ea"/>
                <a:sym typeface="Huawei Sans" panose="020C0503030203020204" pitchFamily="34" charset="0"/>
              </a:rPr>
              <a:t>训练作业</a:t>
            </a:r>
            <a:r>
              <a:rPr lang="en-US" altLang="zh-CN" sz="1200" kern="0" dirty="0">
                <a:solidFill>
                  <a:srgbClr val="FF0909"/>
                </a:solidFill>
                <a:latin typeface="Huawei Sans" panose="020C0503030203020204" pitchFamily="34" charset="0"/>
                <a:ea typeface="方正兰亭黑简体" panose="02000000000000000000" pitchFamily="2" charset="-122"/>
                <a:cs typeface="+mn-ea"/>
                <a:sym typeface="Huawei Sans" panose="020C0503030203020204" pitchFamily="34" charset="0"/>
              </a:rPr>
              <a:t>20</a:t>
            </a:r>
            <a:r>
              <a:rPr lang="zh-CN" altLang="en-US" sz="1200" kern="0" dirty="0">
                <a:solidFill>
                  <a:srgbClr val="FF0909"/>
                </a:solidFill>
                <a:latin typeface="Huawei Sans" panose="020C0503030203020204" pitchFamily="34" charset="0"/>
                <a:ea typeface="方正兰亭黑简体" panose="02000000000000000000" pitchFamily="2" charset="-122"/>
                <a:cs typeface="+mn-ea"/>
                <a:sym typeface="Huawei Sans" panose="020C0503030203020204" pitchFamily="34" charset="0"/>
              </a:rPr>
              <a:t>分钟内完成</a:t>
            </a:r>
            <a:endParaRPr lang="en-US" altLang="zh-CN" sz="1200" kern="0" dirty="0">
              <a:solidFill>
                <a:srgbClr val="FF0909"/>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在线标注，功能丰富的标注平台</a:t>
            </a:r>
            <a:r>
              <a:rPr lang="en-US" altLang="zh-CN" dirty="0">
                <a:sym typeface="Huawei Sans" panose="020C0503030203020204" pitchFamily="34" charset="0"/>
              </a:rPr>
              <a:t>&amp;</a:t>
            </a:r>
            <a:r>
              <a:rPr lang="zh-CN" altLang="en-US" dirty="0">
                <a:sym typeface="Huawei Sans" panose="020C0503030203020204" pitchFamily="34" charset="0"/>
              </a:rPr>
              <a:t>高效提升数据标注效率</a:t>
            </a:r>
          </a:p>
        </p:txBody>
      </p:sp>
      <p:sp>
        <p:nvSpPr>
          <p:cNvPr id="6" name="矩形 5"/>
          <p:cNvSpPr/>
          <p:nvPr/>
        </p:nvSpPr>
        <p:spPr>
          <a:xfrm>
            <a:off x="543329" y="1214365"/>
            <a:ext cx="11337901" cy="523152"/>
          </a:xfrm>
          <a:prstGeom prst="rect">
            <a:avLst/>
          </a:prstGeom>
        </p:spPr>
        <p:txBody>
          <a:bodyPr wrap="square">
            <a:spAutoFit/>
          </a:bodyPr>
          <a:lstStyle/>
          <a:p>
            <a:pPr marL="285750" indent="-285750" defTabSz="914400">
              <a:buFont typeface="Arial" panose="020B0604020202020204" pitchFamily="34" charset="0"/>
              <a:buChar char="•"/>
              <a:defRPr/>
            </a:pPr>
            <a:r>
              <a:rPr lang="zh-CN" altLang="en-US" sz="1400" kern="0" dirty="0">
                <a:latin typeface="Huawei Sans" panose="020C0503030203020204" pitchFamily="34" charset="0"/>
                <a:ea typeface="方正兰亭黑简体" panose="02000000000000000000" pitchFamily="2" charset="-122"/>
                <a:cs typeface="+mn-ea"/>
                <a:sym typeface="Huawei Sans" panose="020C0503030203020204" pitchFamily="34" charset="0"/>
              </a:rPr>
              <a:t>支持多种数据标注：物体（图像分类、物体检测）、音频（声音分类、语音内容、语音分割）、文本（文本分类、命名实体文本三元组）；</a:t>
            </a:r>
            <a:endParaRPr lang="en-US" altLang="zh-CN" sz="14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914400">
              <a:buFont typeface="Arial" panose="020B0604020202020204" pitchFamily="34" charset="0"/>
              <a:buChar char="•"/>
              <a:defRPr/>
            </a:pPr>
            <a:r>
              <a:rPr lang="zh-CN" altLang="en-US" sz="1400" kern="0" dirty="0">
                <a:latin typeface="Huawei Sans" panose="020C0503030203020204" pitchFamily="34" charset="0"/>
                <a:ea typeface="方正兰亭黑简体" panose="02000000000000000000" pitchFamily="2" charset="-122"/>
                <a:cs typeface="+mn-ea"/>
                <a:sym typeface="Huawei Sans" panose="020C0503030203020204" pitchFamily="34" charset="0"/>
              </a:rPr>
              <a:t>支持团队标注：一个标注任务，可以团队多成员标注</a:t>
            </a:r>
            <a:r>
              <a:rPr lang="en-US" altLang="zh-CN" sz="1400"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grpSp>
        <p:nvGrpSpPr>
          <p:cNvPr id="7" name="组合 6"/>
          <p:cNvGrpSpPr/>
          <p:nvPr/>
        </p:nvGrpSpPr>
        <p:grpSpPr>
          <a:xfrm>
            <a:off x="5695658" y="3157556"/>
            <a:ext cx="516622" cy="455811"/>
            <a:chOff x="4561305" y="2700857"/>
            <a:chExt cx="516689" cy="455870"/>
          </a:xfrm>
        </p:grpSpPr>
        <p:sp>
          <p:nvSpPr>
            <p:cNvPr id="8" name="燕尾形 7"/>
            <p:cNvSpPr/>
            <p:nvPr/>
          </p:nvSpPr>
          <p:spPr>
            <a:xfrm>
              <a:off x="4561305" y="2700857"/>
              <a:ext cx="294166" cy="45587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燕尾形 8"/>
            <p:cNvSpPr/>
            <p:nvPr/>
          </p:nvSpPr>
          <p:spPr>
            <a:xfrm>
              <a:off x="4783828" y="2700857"/>
              <a:ext cx="294166" cy="45587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0" name="组合 9"/>
          <p:cNvGrpSpPr/>
          <p:nvPr/>
        </p:nvGrpSpPr>
        <p:grpSpPr>
          <a:xfrm>
            <a:off x="852502" y="2310335"/>
            <a:ext cx="4609451" cy="3692018"/>
            <a:chOff x="505274" y="1600499"/>
            <a:chExt cx="5015494" cy="4521947"/>
          </a:xfrm>
        </p:grpSpPr>
        <p:pic>
          <p:nvPicPr>
            <p:cNvPr id="11" name="图片 10"/>
            <p:cNvPicPr>
              <a:picLocks noChangeAspect="1"/>
            </p:cNvPicPr>
            <p:nvPr/>
          </p:nvPicPr>
          <p:blipFill>
            <a:blip r:embed="rId3"/>
            <a:stretch>
              <a:fillRect/>
            </a:stretch>
          </p:blipFill>
          <p:spPr>
            <a:xfrm>
              <a:off x="516308" y="3074387"/>
              <a:ext cx="5004459" cy="155220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p:cNvPicPr>
              <a:picLocks noChangeAspect="1"/>
            </p:cNvPicPr>
            <p:nvPr/>
          </p:nvPicPr>
          <p:blipFill>
            <a:blip r:embed="rId4"/>
            <a:stretch>
              <a:fillRect/>
            </a:stretch>
          </p:blipFill>
          <p:spPr>
            <a:xfrm>
              <a:off x="528032" y="1600499"/>
              <a:ext cx="4969979" cy="135665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p:cNvPicPr>
              <a:picLocks noChangeAspect="1"/>
            </p:cNvPicPr>
            <p:nvPr/>
          </p:nvPicPr>
          <p:blipFill>
            <a:blip r:embed="rId5"/>
            <a:stretch>
              <a:fillRect/>
            </a:stretch>
          </p:blipFill>
          <p:spPr>
            <a:xfrm>
              <a:off x="505274" y="4767272"/>
              <a:ext cx="5015494" cy="135517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14" name="图片 13"/>
          <p:cNvPicPr>
            <a:picLocks noChangeAspect="1"/>
          </p:cNvPicPr>
          <p:nvPr/>
        </p:nvPicPr>
        <p:blipFill>
          <a:blip r:embed="rId6"/>
          <a:stretch>
            <a:fillRect/>
          </a:stretch>
        </p:blipFill>
        <p:spPr>
          <a:xfrm>
            <a:off x="6551358" y="1645161"/>
            <a:ext cx="4356787" cy="2240546"/>
          </a:xfrm>
          <a:prstGeom prst="rect">
            <a:avLst/>
          </a:prstGeom>
        </p:spPr>
      </p:pic>
      <p:grpSp>
        <p:nvGrpSpPr>
          <p:cNvPr id="15" name="组合 14"/>
          <p:cNvGrpSpPr/>
          <p:nvPr/>
        </p:nvGrpSpPr>
        <p:grpSpPr>
          <a:xfrm rot="5400000">
            <a:off x="8666624" y="3780456"/>
            <a:ext cx="516622" cy="455811"/>
            <a:chOff x="4561305" y="2700857"/>
            <a:chExt cx="516689" cy="455870"/>
          </a:xfrm>
        </p:grpSpPr>
        <p:sp>
          <p:nvSpPr>
            <p:cNvPr id="16" name="燕尾形 15"/>
            <p:cNvSpPr/>
            <p:nvPr/>
          </p:nvSpPr>
          <p:spPr>
            <a:xfrm>
              <a:off x="4561305" y="2700857"/>
              <a:ext cx="294166" cy="45587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燕尾形 16"/>
            <p:cNvSpPr/>
            <p:nvPr/>
          </p:nvSpPr>
          <p:spPr>
            <a:xfrm>
              <a:off x="4783828" y="2700857"/>
              <a:ext cx="294166" cy="45587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18" name="图片 17"/>
          <p:cNvPicPr>
            <a:picLocks noChangeAspect="1"/>
          </p:cNvPicPr>
          <p:nvPr/>
        </p:nvPicPr>
        <p:blipFill>
          <a:blip r:embed="rId7"/>
          <a:stretch>
            <a:fillRect/>
          </a:stretch>
        </p:blipFill>
        <p:spPr>
          <a:xfrm>
            <a:off x="6366337" y="4272657"/>
            <a:ext cx="1967960" cy="151595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a:blip r:embed="rId8"/>
          <a:stretch>
            <a:fillRect/>
          </a:stretch>
        </p:blipFill>
        <p:spPr>
          <a:xfrm>
            <a:off x="8334745" y="4316503"/>
            <a:ext cx="3174412" cy="162176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文本框 19"/>
          <p:cNvSpPr txBox="1"/>
          <p:nvPr/>
        </p:nvSpPr>
        <p:spPr>
          <a:xfrm>
            <a:off x="2279576" y="1679193"/>
            <a:ext cx="1755304" cy="473912"/>
          </a:xfrm>
          <a:prstGeom prst="rect">
            <a:avLst/>
          </a:prstGeom>
          <a:noFill/>
        </p:spPr>
        <p:txBody>
          <a:bodyPr wrap="square" rtlCol="0">
            <a:spAutoFit/>
          </a:bodyPr>
          <a:lstStyle/>
          <a:p>
            <a:pPr>
              <a:lnSpc>
                <a:spcPts val="3440"/>
              </a:lnSpc>
            </a:pP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1</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、创建标注任务</a:t>
            </a:r>
          </a:p>
        </p:txBody>
      </p:sp>
      <p:sp>
        <p:nvSpPr>
          <p:cNvPr id="21" name="文本框 20"/>
          <p:cNvSpPr txBox="1"/>
          <p:nvPr/>
        </p:nvSpPr>
        <p:spPr>
          <a:xfrm>
            <a:off x="9372364" y="1444214"/>
            <a:ext cx="1755304" cy="473912"/>
          </a:xfrm>
          <a:prstGeom prst="rect">
            <a:avLst/>
          </a:prstGeom>
          <a:noFill/>
        </p:spPr>
        <p:txBody>
          <a:bodyPr wrap="square" rtlCol="0">
            <a:spAutoFit/>
          </a:bodyPr>
          <a:lstStyle/>
          <a:p>
            <a:pPr>
              <a:lnSpc>
                <a:spcPts val="3440"/>
              </a:lnSpc>
            </a:pP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、在线标注界面</a:t>
            </a:r>
          </a:p>
        </p:txBody>
      </p:sp>
      <p:sp>
        <p:nvSpPr>
          <p:cNvPr id="22" name="文本框 21"/>
          <p:cNvSpPr txBox="1"/>
          <p:nvPr/>
        </p:nvSpPr>
        <p:spPr>
          <a:xfrm>
            <a:off x="9450992" y="3750050"/>
            <a:ext cx="1755304" cy="473912"/>
          </a:xfrm>
          <a:prstGeom prst="rect">
            <a:avLst/>
          </a:prstGeom>
          <a:noFill/>
        </p:spPr>
        <p:txBody>
          <a:bodyPr wrap="square" rtlCol="0">
            <a:spAutoFit/>
          </a:bodyPr>
          <a:lstStyle/>
          <a:p>
            <a:pPr>
              <a:lnSpc>
                <a:spcPts val="3440"/>
              </a:lnSpc>
            </a:pP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3</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、团队标注任务</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在线标注 </a:t>
            </a:r>
            <a:r>
              <a:rPr lang="en-US" altLang="zh-CN" dirty="0">
                <a:sym typeface="Huawei Sans" panose="020C0503030203020204" pitchFamily="34" charset="0"/>
              </a:rPr>
              <a:t>- </a:t>
            </a:r>
            <a:r>
              <a:rPr lang="zh-CN" altLang="en-US" dirty="0">
                <a:sym typeface="Huawei Sans" panose="020C0503030203020204" pitchFamily="34" charset="0"/>
              </a:rPr>
              <a:t>人工标注</a:t>
            </a:r>
          </a:p>
        </p:txBody>
      </p:sp>
      <p:pic>
        <p:nvPicPr>
          <p:cNvPr id="5" name="图片 4"/>
          <p:cNvPicPr>
            <a:picLocks noChangeAspect="1"/>
          </p:cNvPicPr>
          <p:nvPr/>
        </p:nvPicPr>
        <p:blipFill>
          <a:blip r:embed="rId3"/>
          <a:stretch>
            <a:fillRect/>
          </a:stretch>
        </p:blipFill>
        <p:spPr>
          <a:xfrm>
            <a:off x="5161502" y="1775499"/>
            <a:ext cx="6888112" cy="3787532"/>
          </a:xfrm>
          <a:prstGeom prst="rect">
            <a:avLst/>
          </a:prstGeom>
          <a:ln>
            <a:solidFill>
              <a:schemeClr val="bg1">
                <a:lumMod val="85000"/>
              </a:schemeClr>
            </a:solidFill>
          </a:ln>
        </p:spPr>
      </p:pic>
      <p:pic>
        <p:nvPicPr>
          <p:cNvPr id="6" name="图片 5"/>
          <p:cNvPicPr>
            <a:picLocks noChangeAspect="1"/>
          </p:cNvPicPr>
          <p:nvPr/>
        </p:nvPicPr>
        <p:blipFill rotWithShape="1">
          <a:blip r:embed="rId4"/>
          <a:srcRect t="1258" r="51325"/>
          <a:stretch>
            <a:fillRect/>
          </a:stretch>
        </p:blipFill>
        <p:spPr>
          <a:xfrm>
            <a:off x="543388" y="1232000"/>
            <a:ext cx="2247754" cy="1483439"/>
          </a:xfrm>
          <a:prstGeom prst="rect">
            <a:avLst/>
          </a:prstGeom>
        </p:spPr>
      </p:pic>
      <p:pic>
        <p:nvPicPr>
          <p:cNvPr id="7" name="图片 6"/>
          <p:cNvPicPr>
            <a:picLocks noChangeAspect="1"/>
          </p:cNvPicPr>
          <p:nvPr/>
        </p:nvPicPr>
        <p:blipFill>
          <a:blip r:embed="rId5"/>
          <a:stretch>
            <a:fillRect/>
          </a:stretch>
        </p:blipFill>
        <p:spPr>
          <a:xfrm>
            <a:off x="2843003" y="1232000"/>
            <a:ext cx="2227328" cy="1487213"/>
          </a:xfrm>
          <a:prstGeom prst="rect">
            <a:avLst/>
          </a:prstGeom>
        </p:spPr>
      </p:pic>
      <p:pic>
        <p:nvPicPr>
          <p:cNvPr id="8" name="图片 7"/>
          <p:cNvPicPr>
            <a:picLocks noChangeAspect="1"/>
          </p:cNvPicPr>
          <p:nvPr/>
        </p:nvPicPr>
        <p:blipFill>
          <a:blip r:embed="rId6"/>
          <a:stretch>
            <a:fillRect/>
          </a:stretch>
        </p:blipFill>
        <p:spPr>
          <a:xfrm>
            <a:off x="543389" y="2768879"/>
            <a:ext cx="2247754" cy="1494108"/>
          </a:xfrm>
          <a:prstGeom prst="rect">
            <a:avLst/>
          </a:prstGeom>
        </p:spPr>
      </p:pic>
      <p:pic>
        <p:nvPicPr>
          <p:cNvPr id="9" name="图片 8"/>
          <p:cNvPicPr>
            <a:picLocks noChangeAspect="1"/>
          </p:cNvPicPr>
          <p:nvPr/>
        </p:nvPicPr>
        <p:blipFill>
          <a:blip r:embed="rId7"/>
          <a:stretch>
            <a:fillRect/>
          </a:stretch>
        </p:blipFill>
        <p:spPr>
          <a:xfrm>
            <a:off x="2843003" y="2768878"/>
            <a:ext cx="2227328" cy="1494108"/>
          </a:xfrm>
          <a:prstGeom prst="rect">
            <a:avLst/>
          </a:prstGeom>
        </p:spPr>
      </p:pic>
      <p:pic>
        <p:nvPicPr>
          <p:cNvPr id="10" name="图片 9"/>
          <p:cNvPicPr>
            <a:picLocks noChangeAspect="1"/>
          </p:cNvPicPr>
          <p:nvPr/>
        </p:nvPicPr>
        <p:blipFill>
          <a:blip r:embed="rId8"/>
          <a:stretch>
            <a:fillRect/>
          </a:stretch>
        </p:blipFill>
        <p:spPr>
          <a:xfrm>
            <a:off x="543388" y="4344308"/>
            <a:ext cx="2247754" cy="1492124"/>
          </a:xfrm>
          <a:prstGeom prst="rect">
            <a:avLst/>
          </a:prstGeom>
        </p:spPr>
      </p:pic>
      <p:pic>
        <p:nvPicPr>
          <p:cNvPr id="11" name="图片 10"/>
          <p:cNvPicPr>
            <a:picLocks noChangeAspect="1"/>
          </p:cNvPicPr>
          <p:nvPr/>
        </p:nvPicPr>
        <p:blipFill rotWithShape="1">
          <a:blip r:embed="rId9"/>
          <a:srcRect t="1226"/>
          <a:stretch>
            <a:fillRect/>
          </a:stretch>
        </p:blipFill>
        <p:spPr>
          <a:xfrm>
            <a:off x="2843004" y="4344308"/>
            <a:ext cx="2227328" cy="14921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数据处理</a:t>
            </a:r>
            <a:r>
              <a:rPr lang="en-US" altLang="zh-CN" dirty="0">
                <a:sym typeface="Huawei Sans" panose="020C0503030203020204" pitchFamily="34" charset="0"/>
              </a:rPr>
              <a:t>——</a:t>
            </a:r>
            <a:r>
              <a:rPr lang="zh-CN" altLang="en-US" dirty="0">
                <a:sym typeface="Huawei Sans" panose="020C0503030203020204" pitchFamily="34" charset="0"/>
              </a:rPr>
              <a:t>混合智能标注，大幅提升标注效率</a:t>
            </a:r>
          </a:p>
        </p:txBody>
      </p:sp>
      <p:pic>
        <p:nvPicPr>
          <p:cNvPr id="6" name="图片 5"/>
          <p:cNvPicPr>
            <a:picLocks noChangeAspect="1"/>
          </p:cNvPicPr>
          <p:nvPr/>
        </p:nvPicPr>
        <p:blipFill>
          <a:blip r:embed="rId3"/>
          <a:stretch>
            <a:fillRect/>
          </a:stretch>
        </p:blipFill>
        <p:spPr>
          <a:xfrm>
            <a:off x="795465" y="3622945"/>
            <a:ext cx="4076704" cy="2140817"/>
          </a:xfrm>
          <a:prstGeom prst="rect">
            <a:avLst/>
          </a:prstGeom>
        </p:spPr>
      </p:pic>
      <p:sp>
        <p:nvSpPr>
          <p:cNvPr id="7" name="文本框 21"/>
          <p:cNvSpPr txBox="1"/>
          <p:nvPr/>
        </p:nvSpPr>
        <p:spPr>
          <a:xfrm>
            <a:off x="893480" y="2084921"/>
            <a:ext cx="3880673" cy="364966"/>
          </a:xfrm>
          <a:prstGeom prst="rect">
            <a:avLst/>
          </a:prstGeom>
          <a:ln w="3175">
            <a:miter lim="400000"/>
          </a:ln>
        </p:spPr>
        <p:txBody>
          <a:bodyPr wrap="none" lIns="43558" tIns="43558" rIns="43558" bIns="43558" anchor="ctr">
            <a:spAutoFit/>
          </a:bodyPr>
          <a:lstStyle>
            <a:lvl1pPr>
              <a:spcBef>
                <a:spcPts val="700"/>
              </a:spcBef>
              <a:defRPr sz="34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lvl1pPr>
          </a:lstStyle>
          <a:p>
            <a:pPr algn="ctr"/>
            <a:r>
              <a:rPr lang="zh-CN" altLang="en-US" sz="18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基于半监督</a:t>
            </a:r>
            <a:r>
              <a:rPr lang="en-US" altLang="zh-CN" sz="18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8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主动学习的混合智能标注</a:t>
            </a:r>
          </a:p>
        </p:txBody>
      </p:sp>
      <p:pic>
        <p:nvPicPr>
          <p:cNvPr id="8" name="图片 7"/>
          <p:cNvPicPr>
            <a:picLocks noChangeAspect="1"/>
          </p:cNvPicPr>
          <p:nvPr/>
        </p:nvPicPr>
        <p:blipFill>
          <a:blip r:embed="rId4"/>
          <a:stretch>
            <a:fillRect/>
          </a:stretch>
        </p:blipFill>
        <p:spPr>
          <a:xfrm>
            <a:off x="4963604" y="2072941"/>
            <a:ext cx="6520606" cy="3663959"/>
          </a:xfrm>
          <a:prstGeom prst="rect">
            <a:avLst/>
          </a:prstGeom>
        </p:spPr>
      </p:pic>
      <p:sp>
        <p:nvSpPr>
          <p:cNvPr id="9" name="形状"/>
          <p:cNvSpPr/>
          <p:nvPr/>
        </p:nvSpPr>
        <p:spPr>
          <a:xfrm flipH="1">
            <a:off x="779420" y="2820243"/>
            <a:ext cx="445267" cy="435225"/>
          </a:xfrm>
          <a:custGeom>
            <a:avLst/>
            <a:gdLst/>
            <a:ahLst/>
            <a:cxnLst>
              <a:cxn ang="0">
                <a:pos x="wd2" y="hd2"/>
              </a:cxn>
              <a:cxn ang="5400000">
                <a:pos x="wd2" y="hd2"/>
              </a:cxn>
              <a:cxn ang="10800000">
                <a:pos x="wd2" y="hd2"/>
              </a:cxn>
              <a:cxn ang="16200000">
                <a:pos x="wd2" y="hd2"/>
              </a:cxn>
            </a:cxnLst>
            <a:rect l="0" t="0" r="r" b="b"/>
            <a:pathLst>
              <a:path w="21600" h="21600" extrusionOk="0">
                <a:moveTo>
                  <a:pt x="7341" y="0"/>
                </a:moveTo>
                <a:lnTo>
                  <a:pt x="0" y="7818"/>
                </a:lnTo>
                <a:lnTo>
                  <a:pt x="4113" y="7818"/>
                </a:lnTo>
                <a:cubicBezTo>
                  <a:pt x="4112" y="7860"/>
                  <a:pt x="4111" y="7903"/>
                  <a:pt x="4111" y="7946"/>
                </a:cubicBezTo>
                <a:cubicBezTo>
                  <a:pt x="4110" y="15487"/>
                  <a:pt x="11906" y="21600"/>
                  <a:pt x="21522" y="21600"/>
                </a:cubicBezTo>
                <a:lnTo>
                  <a:pt x="21525" y="21600"/>
                </a:lnTo>
                <a:lnTo>
                  <a:pt x="21600" y="21475"/>
                </a:lnTo>
                <a:lnTo>
                  <a:pt x="21598" y="21475"/>
                </a:lnTo>
                <a:cubicBezTo>
                  <a:pt x="14976" y="19126"/>
                  <a:pt x="10491" y="13762"/>
                  <a:pt x="10541" y="7946"/>
                </a:cubicBezTo>
                <a:cubicBezTo>
                  <a:pt x="10541" y="7903"/>
                  <a:pt x="10544" y="7860"/>
                  <a:pt x="10545" y="7818"/>
                </a:cubicBezTo>
                <a:lnTo>
                  <a:pt x="14684" y="7818"/>
                </a:lnTo>
                <a:lnTo>
                  <a:pt x="7341" y="0"/>
                </a:lnTo>
                <a:close/>
              </a:path>
            </a:pathLst>
          </a:custGeom>
          <a:solidFill>
            <a:srgbClr val="C00000"/>
          </a:solidFill>
          <a:ln w="12700">
            <a:noFill/>
            <a:miter lim="400000"/>
          </a:ln>
        </p:spPr>
        <p:txBody>
          <a:bodyPr lIns="43558" tIns="43558" rIns="43558" bIns="43558" anchor="ctr"/>
          <a:lstStyle/>
          <a:p>
            <a:endParaRPr sz="11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文本框 21"/>
          <p:cNvSpPr txBox="1"/>
          <p:nvPr/>
        </p:nvSpPr>
        <p:spPr>
          <a:xfrm>
            <a:off x="1181407" y="2779902"/>
            <a:ext cx="483909" cy="518854"/>
          </a:xfrm>
          <a:prstGeom prst="rect">
            <a:avLst/>
          </a:prstGeom>
          <a:ln w="3175">
            <a:miter lim="400000"/>
          </a:ln>
        </p:spPr>
        <p:txBody>
          <a:bodyPr wrap="none" lIns="43558" tIns="43558" rIns="43558" bIns="43558" anchor="ctr">
            <a:spAutoFit/>
          </a:bodyPr>
          <a:lstStyle>
            <a:lvl1pPr>
              <a:spcBef>
                <a:spcPts val="700"/>
              </a:spcBef>
              <a:defRPr sz="34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lvl1pPr>
          </a:lstStyle>
          <a:p>
            <a:pPr algn="ctr"/>
            <a:r>
              <a:rPr lang="en-US" altLang="zh-CN" sz="28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5x</a:t>
            </a:r>
            <a:endParaRPr lang="zh-CN" altLang="en-US" sz="28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21"/>
          <p:cNvSpPr txBox="1"/>
          <p:nvPr/>
        </p:nvSpPr>
        <p:spPr>
          <a:xfrm>
            <a:off x="1673404" y="2917856"/>
            <a:ext cx="908704" cy="334188"/>
          </a:xfrm>
          <a:prstGeom prst="rect">
            <a:avLst/>
          </a:prstGeom>
          <a:ln w="3175">
            <a:miter lim="400000"/>
          </a:ln>
        </p:spPr>
        <p:txBody>
          <a:bodyPr wrap="none" lIns="43558" tIns="43558" rIns="43558" bIns="43558" anchor="ctr">
            <a:spAutoFit/>
          </a:bodyPr>
          <a:lstStyle>
            <a:lvl1pPr>
              <a:spcBef>
                <a:spcPts val="700"/>
              </a:spcBef>
              <a:defRPr sz="34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lvl1pPr>
          </a:lstStyle>
          <a:p>
            <a:pPr algn="ctr"/>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标注效率</a:t>
            </a:r>
          </a:p>
        </p:txBody>
      </p:sp>
      <p:sp>
        <p:nvSpPr>
          <p:cNvPr id="12" name="文本框 21"/>
          <p:cNvSpPr txBox="1"/>
          <p:nvPr/>
        </p:nvSpPr>
        <p:spPr>
          <a:xfrm>
            <a:off x="2857056" y="2779902"/>
            <a:ext cx="1051371" cy="518854"/>
          </a:xfrm>
          <a:prstGeom prst="rect">
            <a:avLst/>
          </a:prstGeom>
          <a:ln w="3175">
            <a:miter lim="400000"/>
          </a:ln>
        </p:spPr>
        <p:txBody>
          <a:bodyPr wrap="none" lIns="43558" tIns="43558" rIns="43558" bIns="43558" anchor="ctr">
            <a:spAutoFit/>
          </a:bodyPr>
          <a:lstStyle>
            <a:lvl1pPr>
              <a:spcBef>
                <a:spcPts val="700"/>
              </a:spcBef>
              <a:defRPr sz="34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lvl1pPr>
          </a:lstStyle>
          <a:p>
            <a:pPr algn="ctr"/>
            <a:r>
              <a:rPr lang="en-US" altLang="zh-CN" sz="28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&gt;90%</a:t>
            </a:r>
            <a:endParaRPr lang="zh-CN" altLang="en-US" sz="28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文本框 21"/>
          <p:cNvSpPr txBox="1"/>
          <p:nvPr/>
        </p:nvSpPr>
        <p:spPr>
          <a:xfrm>
            <a:off x="3893045" y="2917856"/>
            <a:ext cx="908704" cy="334188"/>
          </a:xfrm>
          <a:prstGeom prst="rect">
            <a:avLst/>
          </a:prstGeom>
          <a:ln w="3175">
            <a:miter lim="400000"/>
          </a:ln>
        </p:spPr>
        <p:txBody>
          <a:bodyPr wrap="none" lIns="43558" tIns="43558" rIns="43558" bIns="43558" anchor="ctr">
            <a:spAutoFit/>
          </a:bodyPr>
          <a:lstStyle>
            <a:lvl1pPr>
              <a:spcBef>
                <a:spcPts val="700"/>
              </a:spcBef>
              <a:defRPr sz="34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lvl1pPr>
          </a:lstStyle>
          <a:p>
            <a:pPr algn="ctr"/>
            <a:r>
              <a:rPr lang="zh-CN" altLang="en-US" sz="16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标注效率</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数据特征挖掘，提供深度数据优化建议</a:t>
            </a:r>
          </a:p>
        </p:txBody>
      </p:sp>
      <p:grpSp>
        <p:nvGrpSpPr>
          <p:cNvPr id="5" name="组合 4"/>
          <p:cNvGrpSpPr/>
          <p:nvPr/>
        </p:nvGrpSpPr>
        <p:grpSpPr>
          <a:xfrm>
            <a:off x="624418" y="2048275"/>
            <a:ext cx="7349276" cy="3673165"/>
            <a:chOff x="1326997" y="1697185"/>
            <a:chExt cx="8198004" cy="4097358"/>
          </a:xfrm>
        </p:grpSpPr>
        <p:pic>
          <p:nvPicPr>
            <p:cNvPr id="6" name="图片 28" descr="图片 28"/>
            <p:cNvPicPr>
              <a:picLocks noChangeAspect="1"/>
            </p:cNvPicPr>
            <p:nvPr/>
          </p:nvPicPr>
          <p:blipFill>
            <a:blip r:embed="rId3" cstate="email"/>
            <a:srcRect/>
            <a:stretch>
              <a:fillRect/>
            </a:stretch>
          </p:blipFill>
          <p:spPr>
            <a:xfrm>
              <a:off x="6032682" y="1702095"/>
              <a:ext cx="3492319" cy="1969342"/>
            </a:xfrm>
            <a:prstGeom prst="rect">
              <a:avLst/>
            </a:prstGeom>
            <a:ln w="12700" cap="flat">
              <a:noFill/>
              <a:miter lim="400000"/>
              <a:headEnd/>
              <a:tailEnd/>
            </a:ln>
            <a:effectLst/>
          </p:spPr>
        </p:pic>
        <p:pic>
          <p:nvPicPr>
            <p:cNvPr id="7" name="图片 29" descr="图片 29"/>
            <p:cNvPicPr>
              <a:picLocks noChangeAspect="1"/>
            </p:cNvPicPr>
            <p:nvPr/>
          </p:nvPicPr>
          <p:blipFill>
            <a:blip r:embed="rId4" cstate="email"/>
            <a:srcRect/>
            <a:stretch>
              <a:fillRect/>
            </a:stretch>
          </p:blipFill>
          <p:spPr>
            <a:xfrm>
              <a:off x="6032681" y="3830112"/>
              <a:ext cx="3492319" cy="1964431"/>
            </a:xfrm>
            <a:prstGeom prst="rect">
              <a:avLst/>
            </a:prstGeom>
            <a:ln w="12700" cap="flat">
              <a:noFill/>
              <a:miter lim="400000"/>
              <a:headEnd/>
              <a:tailEnd/>
            </a:ln>
            <a:effectLst/>
          </p:spPr>
        </p:pic>
        <p:pic>
          <p:nvPicPr>
            <p:cNvPr id="8" name="图片 30" descr="图片 30"/>
            <p:cNvPicPr>
              <a:picLocks noChangeAspect="1"/>
            </p:cNvPicPr>
            <p:nvPr/>
          </p:nvPicPr>
          <p:blipFill rotWithShape="1">
            <a:blip r:embed="rId5" cstate="email"/>
            <a:srcRect r="5723"/>
            <a:stretch>
              <a:fillRect/>
            </a:stretch>
          </p:blipFill>
          <p:spPr>
            <a:xfrm>
              <a:off x="1328689" y="1697185"/>
              <a:ext cx="4514689" cy="1969341"/>
            </a:xfrm>
            <a:prstGeom prst="rect">
              <a:avLst/>
            </a:prstGeom>
            <a:ln w="12700" cap="flat">
              <a:noFill/>
              <a:miter lim="400000"/>
              <a:headEnd/>
              <a:tailEnd/>
            </a:ln>
            <a:effectLst/>
          </p:spPr>
        </p:pic>
        <p:pic>
          <p:nvPicPr>
            <p:cNvPr id="9" name="图片 31" descr="图片 31"/>
            <p:cNvPicPr>
              <a:picLocks noChangeAspect="1"/>
            </p:cNvPicPr>
            <p:nvPr/>
          </p:nvPicPr>
          <p:blipFill rotWithShape="1">
            <a:blip r:embed="rId6" cstate="email"/>
            <a:srcRect r="6034"/>
            <a:stretch>
              <a:fillRect/>
            </a:stretch>
          </p:blipFill>
          <p:spPr>
            <a:xfrm>
              <a:off x="1326997" y="3825200"/>
              <a:ext cx="4516381" cy="1969342"/>
            </a:xfrm>
            <a:prstGeom prst="rect">
              <a:avLst/>
            </a:prstGeom>
            <a:ln w="12700" cap="flat">
              <a:noFill/>
              <a:miter lim="400000"/>
              <a:headEnd/>
              <a:tailEnd/>
            </a:ln>
            <a:effectLst/>
          </p:spPr>
        </p:pic>
        <p:sp>
          <p:nvSpPr>
            <p:cNvPr id="10" name="直接连接符 32"/>
            <p:cNvSpPr/>
            <p:nvPr/>
          </p:nvSpPr>
          <p:spPr>
            <a:xfrm flipH="1">
              <a:off x="5935856" y="1697185"/>
              <a:ext cx="1" cy="4097357"/>
            </a:xfrm>
            <a:prstGeom prst="line">
              <a:avLst/>
            </a:prstGeom>
            <a:noFill/>
            <a:ln w="12700" cap="flat">
              <a:solidFill>
                <a:schemeClr val="bg1">
                  <a:lumMod val="50000"/>
                  <a:lumOff val="50000"/>
                </a:schemeClr>
              </a:solidFill>
              <a:prstDash val="solid"/>
              <a:miter lim="800000"/>
            </a:ln>
            <a:effectLst/>
          </p:spPr>
          <p:txBody>
            <a:bodyPr wrap="square" lIns="45712" tIns="45712" rIns="45712" bIns="45712" numCol="1" anchor="t">
              <a:noAutofit/>
            </a:bodyPr>
            <a:lstStyle/>
            <a:p>
              <a:pPr defTabSz="436245" hangingPunct="0">
                <a:defRPr>
                  <a:latin typeface="+mn-lt"/>
                  <a:ea typeface="+mn-ea"/>
                  <a:cs typeface="+mn-cs"/>
                  <a:sym typeface="Helvetica"/>
                </a:defRPr>
              </a:pPr>
              <a:endParaRPr sz="16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1" name="组合 10"/>
          <p:cNvGrpSpPr/>
          <p:nvPr/>
        </p:nvGrpSpPr>
        <p:grpSpPr>
          <a:xfrm>
            <a:off x="8386683" y="2109726"/>
            <a:ext cx="3129656" cy="395731"/>
            <a:chOff x="8600092" y="1518032"/>
            <a:chExt cx="3130063" cy="395783"/>
          </a:xfrm>
        </p:grpSpPr>
        <p:sp>
          <p:nvSpPr>
            <p:cNvPr id="12" name="文本框 21"/>
            <p:cNvSpPr txBox="1"/>
            <p:nvPr/>
          </p:nvSpPr>
          <p:spPr>
            <a:xfrm>
              <a:off x="8600092" y="1518032"/>
              <a:ext cx="1043480" cy="395783"/>
            </a:xfrm>
            <a:prstGeom prst="rect">
              <a:avLst/>
            </a:prstGeom>
            <a:ln w="3175">
              <a:miter lim="400000"/>
            </a:ln>
          </p:spPr>
          <p:txBody>
            <a:bodyPr wrap="none" lIns="43552" tIns="43552" rIns="43552" bIns="43552" anchor="ctr">
              <a:spAutoFit/>
            </a:bodyPr>
            <a:lstStyle>
              <a:lvl1pPr>
                <a:spcBef>
                  <a:spcPts val="700"/>
                </a:spcBef>
                <a:defRPr sz="34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lvl1pPr>
            </a:lstStyle>
            <a:p>
              <a:r>
                <a:rPr lang="en-US" altLang="zh-CN" sz="2000" b="1" dirty="0">
                  <a:solidFill>
                    <a:srgbClr val="CF3E3E"/>
                  </a:solidFill>
                  <a:latin typeface="Huawei Sans" panose="020C0503030203020204" pitchFamily="34" charset="0"/>
                  <a:ea typeface="方正兰亭黑简体" panose="02000000000000000000" pitchFamily="2" charset="-122"/>
                  <a:cs typeface="+mn-ea"/>
                  <a:sym typeface="Huawei Sans" panose="020C0503030203020204" pitchFamily="34" charset="0"/>
                </a:rPr>
                <a:t>20+</a:t>
              </a:r>
              <a:r>
                <a:rPr lang="zh-CN" altLang="en-US" sz="20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特征</a:t>
              </a:r>
              <a:endParaRPr sz="20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3" name="直接箭头连接符 12"/>
            <p:cNvCxnSpPr/>
            <p:nvPr/>
          </p:nvCxnSpPr>
          <p:spPr>
            <a:xfrm>
              <a:off x="9801067" y="1699514"/>
              <a:ext cx="728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21"/>
            <p:cNvSpPr txBox="1"/>
            <p:nvPr/>
          </p:nvSpPr>
          <p:spPr>
            <a:xfrm>
              <a:off x="10616266" y="1518052"/>
              <a:ext cx="1113889" cy="395743"/>
            </a:xfrm>
            <a:prstGeom prst="rect">
              <a:avLst/>
            </a:prstGeom>
            <a:ln w="3175">
              <a:miter lim="400000"/>
            </a:ln>
          </p:spPr>
          <p:txBody>
            <a:bodyPr wrap="none" lIns="43552" tIns="43552" rIns="43552" bIns="43552" anchor="ctr">
              <a:spAutoFit/>
            </a:bodyPr>
            <a:lstStyle>
              <a:lvl1pPr>
                <a:spcBef>
                  <a:spcPts val="700"/>
                </a:spcBef>
                <a:defRPr sz="34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lvl1pPr>
            </a:lstStyle>
            <a:p>
              <a:r>
                <a:rPr lang="zh-CN" altLang="en-US" sz="20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自动提取</a:t>
              </a:r>
              <a:endParaRPr sz="20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aphicFrame>
        <p:nvGraphicFramePr>
          <p:cNvPr id="15" name="表格 14"/>
          <p:cNvGraphicFramePr>
            <a:graphicFrameLocks noGrp="1"/>
          </p:cNvGraphicFramePr>
          <p:nvPr/>
        </p:nvGraphicFramePr>
        <p:xfrm>
          <a:off x="8241514" y="2816645"/>
          <a:ext cx="3419996" cy="2904795"/>
        </p:xfrm>
        <a:graphic>
          <a:graphicData uri="http://schemas.openxmlformats.org/drawingml/2006/table">
            <a:tbl>
              <a:tblPr firstRow="1" bandRow="1">
                <a:tableStyleId>{2D5ABB26-0587-4C30-8999-92F81FD0307C}</a:tableStyleId>
              </a:tblPr>
              <a:tblGrid>
                <a:gridCol w="854999">
                  <a:extLst>
                    <a:ext uri="{9D8B030D-6E8A-4147-A177-3AD203B41FA5}">
                      <a16:colId xmlns:a16="http://schemas.microsoft.com/office/drawing/2014/main" val="20000"/>
                    </a:ext>
                  </a:extLst>
                </a:gridCol>
                <a:gridCol w="854999">
                  <a:extLst>
                    <a:ext uri="{9D8B030D-6E8A-4147-A177-3AD203B41FA5}">
                      <a16:colId xmlns:a16="http://schemas.microsoft.com/office/drawing/2014/main" val="20001"/>
                    </a:ext>
                  </a:extLst>
                </a:gridCol>
                <a:gridCol w="854999">
                  <a:extLst>
                    <a:ext uri="{9D8B030D-6E8A-4147-A177-3AD203B41FA5}">
                      <a16:colId xmlns:a16="http://schemas.microsoft.com/office/drawing/2014/main" val="20002"/>
                    </a:ext>
                  </a:extLst>
                </a:gridCol>
                <a:gridCol w="854999">
                  <a:extLst>
                    <a:ext uri="{9D8B030D-6E8A-4147-A177-3AD203B41FA5}">
                      <a16:colId xmlns:a16="http://schemas.microsoft.com/office/drawing/2014/main" val="20003"/>
                    </a:ext>
                  </a:extLst>
                </a:gridCol>
              </a:tblGrid>
              <a:tr h="968265">
                <a:tc>
                  <a:txBody>
                    <a:bodyPr/>
                    <a:lstStyle/>
                    <a:p>
                      <a:pPr algn="ct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标注</a:t>
                      </a:r>
                      <a:endParaRPr lang="en-US" altLang="zh-CN"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特征</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标注框</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数量</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标注框</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尺寸</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标注框</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横纵比</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968265">
                <a:tc>
                  <a:txBody>
                    <a:bodyPr/>
                    <a:lstStyle/>
                    <a:p>
                      <a:pPr algn="ct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图像质量</a:t>
                      </a:r>
                      <a:endParaRPr lang="en-US" altLang="zh-CN"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特征</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饱和度</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亮度</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模糊度</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968265">
                <a:tc>
                  <a:txBody>
                    <a:bodyPr/>
                    <a:lstStyle/>
                    <a:p>
                      <a:pPr algn="ct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图像全局</a:t>
                      </a:r>
                      <a:endParaRPr lang="en-US" altLang="zh-CN"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属性</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分辨率</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复杂度</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色彩</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Huawei Sans" panose="020C0503030203020204" pitchFamily="34" charset="0"/>
              </a:rPr>
              <a:t>学完本课程后，您将能够：</a:t>
            </a:r>
          </a:p>
          <a:p>
            <a:pPr marL="0" indent="0">
              <a:buNone/>
            </a:pPr>
            <a:r>
              <a:rPr lang="en-US" altLang="zh-CN" sz="2000" dirty="0">
                <a:cs typeface="+mn-cs"/>
                <a:sym typeface="Huawei Sans" panose="020C0503030203020204" pitchFamily="34" charset="0"/>
              </a:rPr>
              <a:t>     </a:t>
            </a:r>
            <a:endParaRPr lang="zh-CN" altLang="en-US" dirty="0">
              <a:sym typeface="Huawei Sans" panose="020C0503030203020204" pitchFamily="34" charset="0"/>
            </a:endParaRPr>
          </a:p>
          <a:p>
            <a:pPr lvl="1">
              <a:buFont typeface="Wingdings" panose="05000000000000000000" charset="0"/>
              <a:buChar char="p"/>
            </a:pPr>
            <a:r>
              <a:rPr lang="zh-CN" altLang="en-US" dirty="0">
                <a:sym typeface="Huawei Sans" panose="020C0503030203020204" pitchFamily="34" charset="0"/>
              </a:rPr>
              <a:t>了解AI开发的基本流程</a:t>
            </a:r>
          </a:p>
          <a:p>
            <a:pPr lvl="1">
              <a:buFont typeface="Wingdings" panose="05000000000000000000" charset="0"/>
              <a:buChar char="p"/>
            </a:pPr>
            <a:r>
              <a:rPr lang="zh-CN" altLang="en-US" dirty="0">
                <a:sym typeface="Huawei Sans" panose="020C0503030203020204" pitchFamily="34" charset="0"/>
              </a:rPr>
              <a:t>了解</a:t>
            </a:r>
            <a:r>
              <a:rPr lang="en-US" altLang="zh-CN" dirty="0">
                <a:sym typeface="Huawei Sans" panose="020C0503030203020204" pitchFamily="34" charset="0"/>
              </a:rPr>
              <a:t>ModelArts</a:t>
            </a:r>
            <a:r>
              <a:rPr lang="zh-CN" altLang="en-US" dirty="0">
                <a:sym typeface="Huawei Sans" panose="020C0503030203020204" pitchFamily="34" charset="0"/>
              </a:rPr>
              <a:t>开发平台的功能与特点</a:t>
            </a:r>
          </a:p>
          <a:p>
            <a:pPr lvl="1">
              <a:buFont typeface="Wingdings" panose="05000000000000000000" charset="0"/>
              <a:buChar char="p"/>
            </a:pPr>
            <a:r>
              <a:rPr lang="zh-CN" altLang="en-US" dirty="0">
                <a:sym typeface="Huawei Sans" panose="020C0503030203020204" pitchFamily="34" charset="0"/>
              </a:rPr>
              <a:t>了解</a:t>
            </a:r>
            <a:r>
              <a:rPr lang="en-US" altLang="zh-CN" dirty="0">
                <a:sym typeface="Huawei Sans" panose="020C0503030203020204" pitchFamily="34" charset="0"/>
              </a:rPr>
              <a:t>ModelArts</a:t>
            </a:r>
            <a:r>
              <a:rPr lang="zh-CN" altLang="en-US" dirty="0">
                <a:sym typeface="Huawei Sans" panose="020C0503030203020204" pitchFamily="34" charset="0"/>
              </a:rPr>
              <a:t>的各功能模块的特点</a:t>
            </a:r>
          </a:p>
          <a:p>
            <a:pPr lvl="1">
              <a:buFont typeface="Wingdings" panose="05000000000000000000" charset="0"/>
              <a:buChar char="p"/>
            </a:pPr>
            <a:r>
              <a:rPr lang="zh-CN" altLang="en-US" dirty="0">
                <a:sym typeface="Huawei Sans" panose="020C0503030203020204" pitchFamily="34" charset="0"/>
              </a:rPr>
              <a:t>了解</a:t>
            </a:r>
            <a:r>
              <a:rPr lang="en-US" altLang="zh-CN" dirty="0">
                <a:sym typeface="Huawei Sans" panose="020C0503030203020204" pitchFamily="34" charset="0"/>
              </a:rPr>
              <a:t>ModelArts</a:t>
            </a:r>
            <a:r>
              <a:rPr lang="zh-CN" altLang="en-US" dirty="0">
                <a:sym typeface="Huawei Sans" panose="020C0503030203020204" pitchFamily="34" charset="0"/>
              </a:rPr>
              <a:t>配套开发工具的功能</a:t>
            </a:r>
          </a:p>
          <a:p>
            <a:pPr lvl="1">
              <a:buFont typeface="Wingdings" panose="05000000000000000000" charset="0"/>
              <a:buChar char="p"/>
            </a:pPr>
            <a:r>
              <a:rPr lang="zh-CN" altLang="en-US" dirty="0">
                <a:sym typeface="Huawei Sans" panose="020C0503030203020204" pitchFamily="34" charset="0"/>
              </a:rPr>
              <a:t>进行初步的实操</a:t>
            </a:r>
          </a:p>
          <a:p>
            <a:endParaRPr lang="zh-CN" altLang="en-US" dirty="0">
              <a:sym typeface="Huawei Sans" panose="020C0503030203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solidFill>
                  <a:srgbClr val="FF0000"/>
                </a:solidFill>
                <a:sym typeface="Huawei Sans" panose="020C0503030203020204" pitchFamily="34" charset="0"/>
              </a:rPr>
              <a:t>2. </a:t>
            </a:r>
            <a:r>
              <a:rPr lang="zh-CN" altLang="en-US" dirty="0">
                <a:sym typeface="Huawei Sans" panose="020C0503030203020204" pitchFamily="34" charset="0"/>
              </a:rPr>
              <a:t>面向</a:t>
            </a:r>
            <a:r>
              <a:rPr lang="en-US" altLang="zh-CN" dirty="0">
                <a:sym typeface="Huawei Sans" panose="020C0503030203020204" pitchFamily="34" charset="0"/>
              </a:rPr>
              <a:t>AI</a:t>
            </a:r>
            <a:r>
              <a:rPr lang="zh-CN" altLang="en-US" dirty="0">
                <a:sym typeface="Huawei Sans" panose="020C0503030203020204" pitchFamily="34" charset="0"/>
              </a:rPr>
              <a:t>初学者：预置模型 ，让训练更简单</a:t>
            </a:r>
          </a:p>
        </p:txBody>
      </p:sp>
      <p:grpSp>
        <p:nvGrpSpPr>
          <p:cNvPr id="7" name="组合 6"/>
          <p:cNvGrpSpPr/>
          <p:nvPr/>
        </p:nvGrpSpPr>
        <p:grpSpPr>
          <a:xfrm>
            <a:off x="1357473" y="1233489"/>
            <a:ext cx="9772092" cy="4749436"/>
            <a:chOff x="1018104" y="925116"/>
            <a:chExt cx="7329069" cy="3562077"/>
          </a:xfrm>
        </p:grpSpPr>
        <p:pic>
          <p:nvPicPr>
            <p:cNvPr id="8" name="图片 7"/>
            <p:cNvPicPr>
              <a:picLocks noChangeAspect="1"/>
            </p:cNvPicPr>
            <p:nvPr/>
          </p:nvPicPr>
          <p:blipFill rotWithShape="1">
            <a:blip r:embed="rId3"/>
            <a:srcRect r="59524"/>
            <a:stretch>
              <a:fillRect/>
            </a:stretch>
          </p:blipFill>
          <p:spPr>
            <a:xfrm>
              <a:off x="5247074" y="925116"/>
              <a:ext cx="3100099" cy="1506556"/>
            </a:xfrm>
            <a:prstGeom prst="rect">
              <a:avLst/>
            </a:prstGeom>
            <a:ln>
              <a:solidFill>
                <a:schemeClr val="bg1">
                  <a:lumMod val="85000"/>
                </a:schemeClr>
              </a:solidFill>
            </a:ln>
          </p:spPr>
        </p:pic>
        <p:grpSp>
          <p:nvGrpSpPr>
            <p:cNvPr id="9" name="Group 166"/>
            <p:cNvGrpSpPr/>
            <p:nvPr/>
          </p:nvGrpSpPr>
          <p:grpSpPr>
            <a:xfrm>
              <a:off x="1497647" y="3060939"/>
              <a:ext cx="2589956" cy="736316"/>
              <a:chOff x="2107168" y="3332220"/>
              <a:chExt cx="2209191" cy="736316"/>
            </a:xfrm>
          </p:grpSpPr>
          <p:grpSp>
            <p:nvGrpSpPr>
              <p:cNvPr id="13" name="组合 56"/>
              <p:cNvGrpSpPr/>
              <p:nvPr/>
            </p:nvGrpSpPr>
            <p:grpSpPr>
              <a:xfrm>
                <a:off x="2179705" y="3647433"/>
                <a:ext cx="780032" cy="421103"/>
                <a:chOff x="3898900" y="3238500"/>
                <a:chExt cx="481012" cy="243059"/>
              </a:xfrm>
            </p:grpSpPr>
            <p:sp>
              <p:nvSpPr>
                <p:cNvPr id="16" name="椭圆 1"/>
                <p:cNvSpPr/>
                <p:nvPr/>
              </p:nvSpPr>
              <p:spPr>
                <a:xfrm>
                  <a:off x="3898900" y="3238500"/>
                  <a:ext cx="61119" cy="61119"/>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椭圆 16"/>
                <p:cNvSpPr/>
                <p:nvPr/>
              </p:nvSpPr>
              <p:spPr>
                <a:xfrm>
                  <a:off x="4108846" y="3238500"/>
                  <a:ext cx="61119" cy="61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椭圆 17"/>
                <p:cNvSpPr/>
                <p:nvPr/>
              </p:nvSpPr>
              <p:spPr>
                <a:xfrm>
                  <a:off x="4318793" y="3238500"/>
                  <a:ext cx="61119" cy="61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椭圆 18"/>
                <p:cNvSpPr/>
                <p:nvPr/>
              </p:nvSpPr>
              <p:spPr>
                <a:xfrm>
                  <a:off x="3898900" y="3329470"/>
                  <a:ext cx="61119" cy="61119"/>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椭圆 14"/>
                <p:cNvSpPr/>
                <p:nvPr/>
              </p:nvSpPr>
              <p:spPr>
                <a:xfrm>
                  <a:off x="4108846" y="3329470"/>
                  <a:ext cx="61119" cy="61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椭圆 15"/>
                <p:cNvSpPr/>
                <p:nvPr/>
              </p:nvSpPr>
              <p:spPr>
                <a:xfrm>
                  <a:off x="4318793" y="3329470"/>
                  <a:ext cx="61119" cy="61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椭圆 16"/>
                <p:cNvSpPr/>
                <p:nvPr/>
              </p:nvSpPr>
              <p:spPr>
                <a:xfrm>
                  <a:off x="3898900" y="3420440"/>
                  <a:ext cx="61119" cy="61119"/>
                </a:xfrm>
                <a:prstGeom prst="ellipse">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椭圆 17"/>
                <p:cNvSpPr/>
                <p:nvPr/>
              </p:nvSpPr>
              <p:spPr>
                <a:xfrm>
                  <a:off x="4108846" y="3420440"/>
                  <a:ext cx="61119" cy="61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椭圆 18"/>
                <p:cNvSpPr/>
                <p:nvPr/>
              </p:nvSpPr>
              <p:spPr>
                <a:xfrm>
                  <a:off x="4318793" y="3420440"/>
                  <a:ext cx="61119" cy="6111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25" name="直接连接符 19"/>
                <p:cNvCxnSpPr>
                  <a:stCxn id="16" idx="6"/>
                  <a:endCxn id="17" idx="2"/>
                </p:cNvCxnSpPr>
                <p:nvPr/>
              </p:nvCxnSpPr>
              <p:spPr>
                <a:xfrm>
                  <a:off x="3960019" y="3269060"/>
                  <a:ext cx="148827"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6" name="直接连接符 21"/>
                <p:cNvCxnSpPr>
                  <a:stCxn id="19" idx="6"/>
                  <a:endCxn id="20" idx="2"/>
                </p:cNvCxnSpPr>
                <p:nvPr/>
              </p:nvCxnSpPr>
              <p:spPr>
                <a:xfrm>
                  <a:off x="3960019" y="3360030"/>
                  <a:ext cx="148827"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7" name="直接连接符 25"/>
                <p:cNvCxnSpPr>
                  <a:stCxn id="22" idx="6"/>
                  <a:endCxn id="23" idx="2"/>
                </p:cNvCxnSpPr>
                <p:nvPr/>
              </p:nvCxnSpPr>
              <p:spPr>
                <a:xfrm>
                  <a:off x="3960019" y="3451000"/>
                  <a:ext cx="148827"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6" idx="6"/>
                  <a:endCxn id="20" idx="2"/>
                </p:cNvCxnSpPr>
                <p:nvPr/>
              </p:nvCxnSpPr>
              <p:spPr>
                <a:xfrm>
                  <a:off x="3960019" y="326906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29" name="直接连接符 29"/>
                <p:cNvCxnSpPr>
                  <a:stCxn id="19" idx="6"/>
                  <a:endCxn id="23" idx="2"/>
                </p:cNvCxnSpPr>
                <p:nvPr/>
              </p:nvCxnSpPr>
              <p:spPr>
                <a:xfrm>
                  <a:off x="3960019" y="336003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0" name="直接连接符 31"/>
                <p:cNvCxnSpPr>
                  <a:stCxn id="22" idx="6"/>
                  <a:endCxn id="20" idx="2"/>
                </p:cNvCxnSpPr>
                <p:nvPr/>
              </p:nvCxnSpPr>
              <p:spPr>
                <a:xfrm flipV="1">
                  <a:off x="3960019" y="336003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1" name="直接连接符 33"/>
                <p:cNvCxnSpPr>
                  <a:stCxn id="22" idx="6"/>
                  <a:endCxn id="17" idx="2"/>
                </p:cNvCxnSpPr>
                <p:nvPr/>
              </p:nvCxnSpPr>
              <p:spPr>
                <a:xfrm flipV="1">
                  <a:off x="3960019" y="3269060"/>
                  <a:ext cx="148827"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2" name="直接连接符 35"/>
                <p:cNvCxnSpPr>
                  <a:stCxn id="16" idx="6"/>
                  <a:endCxn id="23" idx="2"/>
                </p:cNvCxnSpPr>
                <p:nvPr/>
              </p:nvCxnSpPr>
              <p:spPr>
                <a:xfrm>
                  <a:off x="3960019" y="3269060"/>
                  <a:ext cx="148827"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3" name="直接连接符 37"/>
                <p:cNvCxnSpPr>
                  <a:stCxn id="19" idx="6"/>
                  <a:endCxn id="17" idx="2"/>
                </p:cNvCxnSpPr>
                <p:nvPr/>
              </p:nvCxnSpPr>
              <p:spPr>
                <a:xfrm flipV="1">
                  <a:off x="3960019" y="3269060"/>
                  <a:ext cx="148827"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4" name="直接连接符 39"/>
                <p:cNvCxnSpPr>
                  <a:stCxn id="17" idx="6"/>
                  <a:endCxn id="21" idx="2"/>
                </p:cNvCxnSpPr>
                <p:nvPr/>
              </p:nvCxnSpPr>
              <p:spPr>
                <a:xfrm>
                  <a:off x="4169965" y="326906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5" name="直接连接符 41"/>
                <p:cNvCxnSpPr>
                  <a:stCxn id="20" idx="6"/>
                  <a:endCxn id="18" idx="2"/>
                </p:cNvCxnSpPr>
                <p:nvPr/>
              </p:nvCxnSpPr>
              <p:spPr>
                <a:xfrm flipV="1">
                  <a:off x="4169965" y="326906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6" name="直接连接符 43"/>
                <p:cNvCxnSpPr>
                  <a:stCxn id="17" idx="6"/>
                  <a:endCxn id="24" idx="2"/>
                </p:cNvCxnSpPr>
                <p:nvPr/>
              </p:nvCxnSpPr>
              <p:spPr>
                <a:xfrm>
                  <a:off x="4169965" y="3269060"/>
                  <a:ext cx="148828"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7" name="直接连接符 45"/>
                <p:cNvCxnSpPr>
                  <a:stCxn id="17" idx="6"/>
                  <a:endCxn id="18" idx="2"/>
                </p:cNvCxnSpPr>
                <p:nvPr/>
              </p:nvCxnSpPr>
              <p:spPr>
                <a:xfrm>
                  <a:off x="4169965" y="3269060"/>
                  <a:ext cx="148828"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20" idx="6"/>
                  <a:endCxn id="24" idx="2"/>
                </p:cNvCxnSpPr>
                <p:nvPr/>
              </p:nvCxnSpPr>
              <p:spPr>
                <a:xfrm>
                  <a:off x="4169965" y="336003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39" name="直接连接符 49"/>
                <p:cNvCxnSpPr>
                  <a:stCxn id="20" idx="6"/>
                  <a:endCxn id="21" idx="2"/>
                </p:cNvCxnSpPr>
                <p:nvPr/>
              </p:nvCxnSpPr>
              <p:spPr>
                <a:xfrm>
                  <a:off x="4169965" y="3360030"/>
                  <a:ext cx="148828"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40" name="直接连接符 51"/>
                <p:cNvCxnSpPr>
                  <a:stCxn id="23" idx="6"/>
                  <a:endCxn id="21" idx="2"/>
                </p:cNvCxnSpPr>
                <p:nvPr/>
              </p:nvCxnSpPr>
              <p:spPr>
                <a:xfrm flipV="1">
                  <a:off x="4169965" y="3360030"/>
                  <a:ext cx="148828" cy="9097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41" name="直接连接符 53"/>
                <p:cNvCxnSpPr>
                  <a:stCxn id="23" idx="6"/>
                  <a:endCxn id="24" idx="2"/>
                </p:cNvCxnSpPr>
                <p:nvPr/>
              </p:nvCxnSpPr>
              <p:spPr>
                <a:xfrm>
                  <a:off x="4169965" y="3451000"/>
                  <a:ext cx="148828" cy="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cxnSp>
              <p:nvCxnSpPr>
                <p:cNvPr id="42" name="直接连接符 55"/>
                <p:cNvCxnSpPr>
                  <a:stCxn id="23" idx="6"/>
                  <a:endCxn id="18" idx="2"/>
                </p:cNvCxnSpPr>
                <p:nvPr/>
              </p:nvCxnSpPr>
              <p:spPr>
                <a:xfrm flipV="1">
                  <a:off x="4169965" y="3269060"/>
                  <a:ext cx="148828" cy="181940"/>
                </a:xfrm>
                <a:prstGeom prst="line">
                  <a:avLst/>
                </a:prstGeom>
                <a:ln>
                  <a:solidFill>
                    <a:srgbClr val="1D1D1B"/>
                  </a:solidFill>
                </a:ln>
              </p:spPr>
              <p:style>
                <a:lnRef idx="1">
                  <a:schemeClr val="accent1"/>
                </a:lnRef>
                <a:fillRef idx="0">
                  <a:schemeClr val="accent1"/>
                </a:fillRef>
                <a:effectRef idx="0">
                  <a:schemeClr val="accent1"/>
                </a:effectRef>
                <a:fontRef idx="minor">
                  <a:schemeClr val="tx1"/>
                </a:fontRef>
              </p:style>
            </p:cxnSp>
          </p:grpSp>
          <p:sp>
            <p:nvSpPr>
              <p:cNvPr id="14" name="文本框 57"/>
              <p:cNvSpPr txBox="1"/>
              <p:nvPr/>
            </p:nvSpPr>
            <p:spPr>
              <a:xfrm>
                <a:off x="2996808" y="3580986"/>
                <a:ext cx="1319551" cy="346249"/>
              </a:xfrm>
              <a:prstGeom prst="rect">
                <a:avLst/>
              </a:prstGeom>
              <a:noFill/>
            </p:spPr>
            <p:txBody>
              <a:bodyPr wrap="square" rtlCol="0">
                <a:spAutoFit/>
              </a:bodyPr>
              <a:lstStyle/>
              <a:p>
                <a:pPr algn="ct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ResNet50, Faster-RCNN, VGG_16, </a:t>
                </a: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SegNet_VGG</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矩形 25"/>
              <p:cNvSpPr/>
              <p:nvPr/>
            </p:nvSpPr>
            <p:spPr>
              <a:xfrm>
                <a:off x="2107168" y="3332220"/>
                <a:ext cx="2036523" cy="284984"/>
              </a:xfrm>
              <a:prstGeom prst="rect">
                <a:avLst/>
              </a:prstGeom>
            </p:spPr>
            <p:txBody>
              <a:bodyPr wrap="square" lIns="91759" tIns="45880" rIns="91759" bIns="45880">
                <a:spAutoFit/>
              </a:bodyPr>
              <a:lstStyle/>
              <a:p>
                <a:r>
                  <a:rPr lang="zh-CN" altLang="en-US" sz="1865"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一键快速启动训练</a:t>
                </a:r>
              </a:p>
            </p:txBody>
          </p:sp>
        </p:grpSp>
        <p:sp>
          <p:nvSpPr>
            <p:cNvPr id="10" name="矩形 25"/>
            <p:cNvSpPr/>
            <p:nvPr/>
          </p:nvSpPr>
          <p:spPr>
            <a:xfrm>
              <a:off x="1018104" y="1182939"/>
              <a:ext cx="2651658" cy="284984"/>
            </a:xfrm>
            <a:prstGeom prst="rect">
              <a:avLst/>
            </a:prstGeom>
          </p:spPr>
          <p:txBody>
            <a:bodyPr wrap="square" lIns="91759" tIns="45880" rIns="91759" bIns="45880">
              <a:spAutoFit/>
            </a:bodyPr>
            <a:lstStyle/>
            <a:p>
              <a:pPr algn="ctr"/>
              <a:r>
                <a:rPr lang="zh-CN" altLang="en-US" sz="1865"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选择合适的预置模型</a:t>
              </a:r>
              <a:endParaRPr lang="en-US" altLang="zh-CN" sz="1865"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矩形 25"/>
            <p:cNvSpPr/>
            <p:nvPr/>
          </p:nvSpPr>
          <p:spPr>
            <a:xfrm>
              <a:off x="1488894" y="3863703"/>
              <a:ext cx="3184698" cy="623490"/>
            </a:xfrm>
            <a:prstGeom prst="rect">
              <a:avLst/>
            </a:prstGeom>
          </p:spPr>
          <p:txBody>
            <a:bodyPr wrap="square" lIns="91759" tIns="45880" rIns="91759" bIns="45880">
              <a:spAutoFit/>
            </a:bodyPr>
            <a:lstStyle/>
            <a:p>
              <a:pPr marL="285750" indent="-285750">
                <a:buClr>
                  <a:schemeClr val="bg1">
                    <a:lumMod val="50000"/>
                  </a:schemeClr>
                </a:buClr>
                <a:buSzPct val="60000"/>
                <a:buFont typeface="Wingdings" panose="05000000000000000000" pitchFamily="2" charset="2"/>
                <a:buChar char="l"/>
              </a:pPr>
              <a:r>
                <a:rPr lang="zh-CN" altLang="en-US"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只需配置数据路径</a:t>
              </a:r>
              <a:r>
                <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日志输出路径等</a:t>
              </a:r>
              <a:endPar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a:buClr>
                  <a:schemeClr val="bg1">
                    <a:lumMod val="50000"/>
                  </a:schemeClr>
                </a:buClr>
                <a:buSzPct val="60000"/>
                <a:buFont typeface="Wingdings" panose="05000000000000000000" pitchFamily="2" charset="2"/>
                <a:buChar char="l"/>
              </a:pPr>
              <a:r>
                <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Hyper Parameter</a:t>
              </a:r>
              <a:r>
                <a:rPr lang="zh-CN" altLang="en-US"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自动选择设置</a:t>
              </a:r>
              <a:endPar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381000" indent="-381000">
                <a:buFont typeface="Wingdings" panose="05000000000000000000" pitchFamily="2" charset="2"/>
                <a:buChar char="§"/>
              </a:pPr>
              <a:endParaRPr lang="zh-CN" altLang="en-US"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矩形 25"/>
            <p:cNvSpPr/>
            <p:nvPr/>
          </p:nvSpPr>
          <p:spPr>
            <a:xfrm>
              <a:off x="1414434" y="1587266"/>
              <a:ext cx="3723176" cy="1177488"/>
            </a:xfrm>
            <a:prstGeom prst="rect">
              <a:avLst/>
            </a:prstGeom>
          </p:spPr>
          <p:txBody>
            <a:bodyPr wrap="square" lIns="91759" tIns="45880" rIns="91759" bIns="45880">
              <a:spAutoFit/>
            </a:bodyPr>
            <a:lstStyle/>
            <a:p>
              <a:pPr marL="285750" indent="-285750">
                <a:buClr>
                  <a:schemeClr val="bg1">
                    <a:lumMod val="50000"/>
                  </a:schemeClr>
                </a:buClr>
                <a:buSzPct val="60000"/>
                <a:buFont typeface="Wingdings" panose="05000000000000000000" pitchFamily="2" charset="2"/>
                <a:buChar char="l"/>
              </a:pPr>
              <a:r>
                <a:rPr lang="zh-CN" altLang="en-US"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图像标签</a:t>
              </a:r>
              <a:r>
                <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RestNet_50</a:t>
              </a:r>
            </a:p>
            <a:p>
              <a:pPr marL="285750" indent="-285750">
                <a:buClr>
                  <a:schemeClr val="bg1">
                    <a:lumMod val="50000"/>
                  </a:schemeClr>
                </a:buClr>
                <a:buSzPct val="60000"/>
                <a:buFont typeface="Wingdings" panose="05000000000000000000" pitchFamily="2" charset="2"/>
                <a:buChar char="l"/>
              </a:pPr>
              <a:r>
                <a:rPr lang="zh-CN" altLang="en-US"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物体的类别和位置：</a:t>
              </a:r>
              <a:r>
                <a:rPr lang="en-US" altLang="zh-CN" sz="1600" dirty="0" err="1">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Faster_RCNN</a:t>
              </a:r>
              <a:endPar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a:buClr>
                  <a:schemeClr val="bg1">
                    <a:lumMod val="50000"/>
                  </a:schemeClr>
                </a:buClr>
                <a:buSzPct val="60000"/>
                <a:buFont typeface="Wingdings" panose="05000000000000000000" pitchFamily="2" charset="2"/>
                <a:buChar char="l"/>
              </a:pPr>
              <a:r>
                <a:rPr lang="zh-CN" altLang="en-US"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像素级分类标签</a:t>
              </a:r>
              <a:r>
                <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      SegNet_VGG_16</a:t>
              </a:r>
            </a:p>
            <a:p>
              <a:endPar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所有预置模型的基于开源数据集训练，模型精度领先</a:t>
              </a:r>
              <a:endPar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rPr>
                <a:t>覆盖大多数场景</a:t>
              </a:r>
              <a:endParaRPr lang="en-US" altLang="zh-CN" sz="1600" dirty="0">
                <a:solidFill>
                  <a:schemeClr val="tx1">
                    <a:lumMod val="85000"/>
                    <a:lumOff val="15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43" name="image70.jpeg"/>
          <p:cNvPicPr/>
          <p:nvPr/>
        </p:nvPicPr>
        <p:blipFill>
          <a:blip r:embed="rId4" cstate="print"/>
          <a:stretch>
            <a:fillRect/>
          </a:stretch>
        </p:blipFill>
        <p:spPr>
          <a:xfrm>
            <a:off x="6960096" y="3494963"/>
            <a:ext cx="4259836" cy="2670341"/>
          </a:xfrm>
          <a:prstGeom prst="rect">
            <a:avLst/>
          </a:prstGeom>
          <a:ln>
            <a:solidFill>
              <a:schemeClr val="bg1">
                <a:lumMod val="85000"/>
              </a:schemeClr>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向导配置式训练，清晰建模过程</a:t>
            </a:r>
          </a:p>
        </p:txBody>
      </p:sp>
      <p:pic>
        <p:nvPicPr>
          <p:cNvPr id="5" name="图片 4"/>
          <p:cNvPicPr>
            <a:picLocks noChangeAspect="1"/>
          </p:cNvPicPr>
          <p:nvPr/>
        </p:nvPicPr>
        <p:blipFill>
          <a:blip r:embed="rId3"/>
          <a:stretch>
            <a:fillRect/>
          </a:stretch>
        </p:blipFill>
        <p:spPr>
          <a:xfrm>
            <a:off x="7270392" y="1246834"/>
            <a:ext cx="4436356" cy="4604253"/>
          </a:xfrm>
          <a:prstGeom prst="rect">
            <a:avLst/>
          </a:prstGeom>
        </p:spPr>
      </p:pic>
      <p:sp>
        <p:nvSpPr>
          <p:cNvPr id="7" name="流程图: 文档 6"/>
          <p:cNvSpPr/>
          <p:nvPr/>
        </p:nvSpPr>
        <p:spPr>
          <a:xfrm>
            <a:off x="2027730" y="1304754"/>
            <a:ext cx="4831430" cy="5165229"/>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圆柱形 7"/>
          <p:cNvSpPr/>
          <p:nvPr/>
        </p:nvSpPr>
        <p:spPr>
          <a:xfrm>
            <a:off x="264908" y="2659982"/>
            <a:ext cx="1101596" cy="1143428"/>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训练数据</a:t>
            </a:r>
            <a:endParaRPr lang="en-US" altLang="zh-CN" sz="12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a:r>
              <a:rPr lang="zh-CN" altLang="en-US" sz="12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训练代码</a:t>
            </a:r>
            <a:endParaRPr lang="en-US" sz="12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文本框 8"/>
          <p:cNvSpPr txBox="1"/>
          <p:nvPr/>
        </p:nvSpPr>
        <p:spPr>
          <a:xfrm>
            <a:off x="3630503" y="950065"/>
            <a:ext cx="1620746" cy="338510"/>
          </a:xfrm>
          <a:prstGeom prst="rect">
            <a:avLst/>
          </a:prstGeom>
          <a:noFill/>
        </p:spPr>
        <p:txBody>
          <a:bodyPr wrap="none" rtlCol="0">
            <a:spAutoFit/>
          </a:bodyPr>
          <a:lstStyle/>
          <a:p>
            <a:pPr algn="l"/>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向导式一键训练</a:t>
            </a:r>
            <a:endParaRPr 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文本框 9"/>
          <p:cNvSpPr txBox="1"/>
          <p:nvPr/>
        </p:nvSpPr>
        <p:spPr>
          <a:xfrm>
            <a:off x="4315922" y="4709483"/>
            <a:ext cx="2499626" cy="253883"/>
          </a:xfrm>
          <a:prstGeom prst="rect">
            <a:avLst/>
          </a:prstGeom>
          <a:noFill/>
          <a:ln>
            <a:noFill/>
          </a:ln>
        </p:spPr>
        <p:txBody>
          <a:bodyPr wrap="square" rtlCol="0">
            <a:spAutoFit/>
          </a:bodyPr>
          <a:lstStyle/>
          <a:p>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选择资源池，</a:t>
            </a:r>
            <a:r>
              <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rPr>
              <a:t>CPU/GPU/NPU</a:t>
            </a:r>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等</a:t>
            </a:r>
            <a:endParaRPr lang="en-US" sz="105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0"/>
          <p:cNvSpPr txBox="1"/>
          <p:nvPr/>
        </p:nvSpPr>
        <p:spPr>
          <a:xfrm>
            <a:off x="4404669" y="2965726"/>
            <a:ext cx="992450" cy="253883"/>
          </a:xfrm>
          <a:prstGeom prst="rect">
            <a:avLst/>
          </a:prstGeom>
          <a:noFill/>
          <a:ln>
            <a:noFill/>
          </a:ln>
        </p:spPr>
        <p:txBody>
          <a:bodyPr wrap="none" rtlCol="0">
            <a:spAutoFit/>
          </a:bodyPr>
          <a:lstStyle/>
          <a:p>
            <a:pPr algn="l"/>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数据存储位置</a:t>
            </a:r>
            <a:endPar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文本框 11"/>
          <p:cNvSpPr txBox="1"/>
          <p:nvPr/>
        </p:nvSpPr>
        <p:spPr>
          <a:xfrm>
            <a:off x="4383841" y="3484515"/>
            <a:ext cx="2445311" cy="253883"/>
          </a:xfrm>
          <a:prstGeom prst="rect">
            <a:avLst/>
          </a:prstGeom>
          <a:noFill/>
          <a:ln>
            <a:noFill/>
          </a:ln>
        </p:spPr>
        <p:txBody>
          <a:bodyPr wrap="square" rtlCol="0">
            <a:spAutoFit/>
          </a:bodyPr>
          <a:lstStyle/>
          <a:p>
            <a:pPr algn="l"/>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训练输出路径，用于保存模型或者</a:t>
            </a:r>
            <a:r>
              <a:rPr lang="en-US" altLang="zh-CN" sz="1050" dirty="0" err="1">
                <a:latin typeface="Huawei Sans" panose="020C0503030203020204" pitchFamily="34" charset="0"/>
                <a:ea typeface="方正兰亭黑简体" panose="02000000000000000000" pitchFamily="2" charset="-122"/>
                <a:cs typeface="+mn-ea"/>
                <a:sym typeface="Huawei Sans" panose="020C0503030203020204" pitchFamily="34" charset="0"/>
              </a:rPr>
              <a:t>ckpt</a:t>
            </a:r>
            <a:endPar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文本框 12"/>
          <p:cNvSpPr txBox="1"/>
          <p:nvPr/>
        </p:nvSpPr>
        <p:spPr>
          <a:xfrm>
            <a:off x="4409453" y="3816966"/>
            <a:ext cx="1575867" cy="253883"/>
          </a:xfrm>
          <a:prstGeom prst="rect">
            <a:avLst/>
          </a:prstGeom>
          <a:noFill/>
          <a:ln>
            <a:noFill/>
          </a:ln>
        </p:spPr>
        <p:txBody>
          <a:bodyPr wrap="none" rtlCol="0">
            <a:spAutoFit/>
          </a:bodyPr>
          <a:lstStyle/>
          <a:p>
            <a:pPr algn="l"/>
            <a:r>
              <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运行态参数，比如</a:t>
            </a:r>
            <a:r>
              <a:rPr lang="en-US" altLang="zh-CN" sz="1050" dirty="0" err="1">
                <a:latin typeface="Huawei Sans" panose="020C0503030203020204" pitchFamily="34" charset="0"/>
                <a:ea typeface="方正兰亭黑简体" panose="02000000000000000000" pitchFamily="2" charset="-122"/>
                <a:cs typeface="+mn-ea"/>
                <a:sym typeface="Huawei Sans" panose="020C0503030203020204" pitchFamily="34" charset="0"/>
              </a:rPr>
              <a:t>lr</a:t>
            </a:r>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等</a:t>
            </a:r>
            <a:endPar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文本框 13"/>
          <p:cNvSpPr txBox="1"/>
          <p:nvPr/>
        </p:nvSpPr>
        <p:spPr>
          <a:xfrm>
            <a:off x="4409453" y="4183813"/>
            <a:ext cx="1348270" cy="253883"/>
          </a:xfrm>
          <a:prstGeom prst="rect">
            <a:avLst/>
          </a:prstGeom>
          <a:noFill/>
          <a:ln>
            <a:noFill/>
          </a:ln>
        </p:spPr>
        <p:txBody>
          <a:bodyPr wrap="none" rtlCol="0">
            <a:spAutoFit/>
          </a:bodyPr>
          <a:lstStyle/>
          <a:p>
            <a:pPr algn="l"/>
            <a:r>
              <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作业日志存储位置</a:t>
            </a:r>
            <a:endPar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文本框 14"/>
          <p:cNvSpPr txBox="1"/>
          <p:nvPr/>
        </p:nvSpPr>
        <p:spPr>
          <a:xfrm>
            <a:off x="4383841" y="2457571"/>
            <a:ext cx="1396354" cy="253883"/>
          </a:xfrm>
          <a:prstGeom prst="rect">
            <a:avLst/>
          </a:prstGeom>
          <a:noFill/>
          <a:ln>
            <a:noFill/>
          </a:ln>
        </p:spPr>
        <p:txBody>
          <a:bodyPr wrap="none" rtlCol="0">
            <a:spAutoFit/>
          </a:bodyPr>
          <a:lstStyle/>
          <a:p>
            <a:pPr algn="l"/>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数据集以及对应版本</a:t>
            </a:r>
            <a:endPar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下箭头 15"/>
          <p:cNvSpPr/>
          <p:nvPr/>
        </p:nvSpPr>
        <p:spPr>
          <a:xfrm>
            <a:off x="2778405" y="2081761"/>
            <a:ext cx="623675" cy="38597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文本框 16"/>
          <p:cNvSpPr txBox="1"/>
          <p:nvPr/>
        </p:nvSpPr>
        <p:spPr>
          <a:xfrm>
            <a:off x="4062976" y="5426149"/>
            <a:ext cx="2038085" cy="253883"/>
          </a:xfrm>
          <a:prstGeom prst="rect">
            <a:avLst/>
          </a:prstGeom>
          <a:noFill/>
        </p:spPr>
        <p:txBody>
          <a:bodyPr wrap="square" rtlCol="0">
            <a:spAutoFit/>
          </a:bodyPr>
          <a:lstStyle/>
          <a:p>
            <a:r>
              <a:rPr lang="zh-CN" altLang="en-US" sz="1050" i="1" dirty="0">
                <a:latin typeface="Huawei Sans" panose="020C0503030203020204" pitchFamily="34" charset="0"/>
                <a:ea typeface="方正兰亭黑简体" panose="02000000000000000000" pitchFamily="2" charset="-122"/>
                <a:cs typeface="+mn-ea"/>
                <a:sym typeface="Huawei Sans" panose="020C0503030203020204" pitchFamily="34" charset="0"/>
              </a:rPr>
              <a:t>说明：</a:t>
            </a:r>
            <a:r>
              <a:rPr lang="en-US" altLang="zh-CN" sz="1050" i="1"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050" i="1" dirty="0">
                <a:latin typeface="Huawei Sans" panose="020C0503030203020204" pitchFamily="34" charset="0"/>
                <a:ea typeface="方正兰亭黑简体" panose="02000000000000000000" pitchFamily="2" charset="-122"/>
                <a:cs typeface="+mn-ea"/>
                <a:sym typeface="Huawei Sans" panose="020C0503030203020204" pitchFamily="34" charset="0"/>
              </a:rPr>
              <a:t>标识相关配置为可选项。</a:t>
            </a:r>
            <a:endParaRPr lang="en-US" sz="1050" i="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矩形 17"/>
          <p:cNvSpPr/>
          <p:nvPr/>
        </p:nvSpPr>
        <p:spPr>
          <a:xfrm>
            <a:off x="2240337" y="1429081"/>
            <a:ext cx="1752772" cy="65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矩形 18"/>
          <p:cNvSpPr/>
          <p:nvPr/>
        </p:nvSpPr>
        <p:spPr>
          <a:xfrm>
            <a:off x="2344333" y="1507829"/>
            <a:ext cx="1523473" cy="491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文本框 19"/>
          <p:cNvSpPr txBox="1"/>
          <p:nvPr/>
        </p:nvSpPr>
        <p:spPr>
          <a:xfrm>
            <a:off x="2306304" y="1624157"/>
            <a:ext cx="1525086" cy="276963"/>
          </a:xfrm>
          <a:prstGeom prst="rect">
            <a:avLst/>
          </a:prstGeom>
          <a:noFill/>
          <a:ln>
            <a:noFill/>
          </a:ln>
        </p:spPr>
        <p:txBody>
          <a:bodyPr wrap="square" rtlCol="0">
            <a:spAutoFit/>
          </a:bodyPr>
          <a:lstStyle/>
          <a:p>
            <a:pPr algn="ctr"/>
            <a:r>
              <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rPr>
              <a:t>1</a:t>
            </a:r>
            <a:r>
              <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rPr>
              <a:t>、选择训练算法</a:t>
            </a:r>
            <a:endParaRPr 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1" name="组合 20"/>
          <p:cNvGrpSpPr/>
          <p:nvPr/>
        </p:nvGrpSpPr>
        <p:grpSpPr>
          <a:xfrm>
            <a:off x="2229682" y="2469758"/>
            <a:ext cx="1752772" cy="650594"/>
            <a:chOff x="2237909" y="2110994"/>
            <a:chExt cx="1753000" cy="650679"/>
          </a:xfrm>
        </p:grpSpPr>
        <p:sp>
          <p:nvSpPr>
            <p:cNvPr id="22" name="矩形 21"/>
            <p:cNvSpPr/>
            <p:nvPr/>
          </p:nvSpPr>
          <p:spPr>
            <a:xfrm>
              <a:off x="2237909" y="2110994"/>
              <a:ext cx="1753000" cy="650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矩形 22"/>
            <p:cNvSpPr/>
            <p:nvPr/>
          </p:nvSpPr>
          <p:spPr>
            <a:xfrm>
              <a:off x="2341918" y="2189752"/>
              <a:ext cx="1523671" cy="491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文本框 23"/>
            <p:cNvSpPr txBox="1"/>
            <p:nvPr/>
          </p:nvSpPr>
          <p:spPr>
            <a:xfrm>
              <a:off x="2303885" y="2306095"/>
              <a:ext cx="1551048" cy="276999"/>
            </a:xfrm>
            <a:prstGeom prst="rect">
              <a:avLst/>
            </a:prstGeom>
            <a:noFill/>
            <a:ln>
              <a:noFill/>
            </a:ln>
          </p:spPr>
          <p:txBody>
            <a:bodyPr wrap="square" rtlCol="0">
              <a:spAutoFit/>
            </a:bodyPr>
            <a:lstStyle/>
            <a:p>
              <a:r>
                <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rPr>
                <a:t>2</a:t>
              </a:r>
              <a:r>
                <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rPr>
                <a:t>、选择数据集</a:t>
              </a:r>
              <a:endParaRPr 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5" name="矩形 24"/>
          <p:cNvSpPr/>
          <p:nvPr/>
        </p:nvSpPr>
        <p:spPr>
          <a:xfrm>
            <a:off x="2229682" y="3548961"/>
            <a:ext cx="1752772" cy="65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矩形 25"/>
          <p:cNvSpPr/>
          <p:nvPr/>
        </p:nvSpPr>
        <p:spPr>
          <a:xfrm>
            <a:off x="2333678" y="3627709"/>
            <a:ext cx="1523473" cy="491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文本框 26"/>
          <p:cNvSpPr txBox="1"/>
          <p:nvPr/>
        </p:nvSpPr>
        <p:spPr>
          <a:xfrm>
            <a:off x="2267945" y="3744037"/>
            <a:ext cx="1353080" cy="276963"/>
          </a:xfrm>
          <a:prstGeom prst="rect">
            <a:avLst/>
          </a:prstGeom>
          <a:noFill/>
          <a:ln>
            <a:noFill/>
          </a:ln>
        </p:spPr>
        <p:txBody>
          <a:bodyPr wrap="none" rtlCol="0">
            <a:spAutoFit/>
          </a:bodyPr>
          <a:lstStyle/>
          <a:p>
            <a:r>
              <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rPr>
              <a:t>3</a:t>
            </a:r>
            <a:r>
              <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rPr>
              <a:t>、训练超参配置</a:t>
            </a:r>
            <a:endParaRPr 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下箭头 27"/>
          <p:cNvSpPr/>
          <p:nvPr/>
        </p:nvSpPr>
        <p:spPr>
          <a:xfrm>
            <a:off x="2796631" y="3106350"/>
            <a:ext cx="623675" cy="38597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左大括号 28"/>
          <p:cNvSpPr/>
          <p:nvPr/>
        </p:nvSpPr>
        <p:spPr>
          <a:xfrm>
            <a:off x="3982455" y="4748197"/>
            <a:ext cx="391368" cy="441972"/>
          </a:xfrm>
          <a:prstGeom prst="lef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矩形 29"/>
          <p:cNvSpPr/>
          <p:nvPr/>
        </p:nvSpPr>
        <p:spPr>
          <a:xfrm>
            <a:off x="2219389" y="4587466"/>
            <a:ext cx="1752772" cy="65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矩形 30"/>
          <p:cNvSpPr/>
          <p:nvPr/>
        </p:nvSpPr>
        <p:spPr>
          <a:xfrm>
            <a:off x="2323385" y="4666214"/>
            <a:ext cx="1523473" cy="491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文本框 31"/>
          <p:cNvSpPr txBox="1"/>
          <p:nvPr/>
        </p:nvSpPr>
        <p:spPr>
          <a:xfrm>
            <a:off x="2257652" y="4782541"/>
            <a:ext cx="1353080" cy="276963"/>
          </a:xfrm>
          <a:prstGeom prst="rect">
            <a:avLst/>
          </a:prstGeom>
          <a:noFill/>
          <a:ln>
            <a:noFill/>
          </a:ln>
        </p:spPr>
        <p:txBody>
          <a:bodyPr wrap="none" rtlCol="0">
            <a:spAutoFit/>
          </a:bodyPr>
          <a:lstStyle/>
          <a:p>
            <a:r>
              <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rPr>
              <a:t>4</a:t>
            </a:r>
            <a:r>
              <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rPr>
              <a:t>、训练资源选择</a:t>
            </a:r>
            <a:endParaRPr 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33" name="直接箭头连接符 32"/>
          <p:cNvCxnSpPr>
            <a:stCxn id="8" idx="4"/>
          </p:cNvCxnSpPr>
          <p:nvPr/>
        </p:nvCxnSpPr>
        <p:spPr>
          <a:xfrm flipV="1">
            <a:off x="1366503" y="3221169"/>
            <a:ext cx="491255" cy="1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下箭头 33"/>
          <p:cNvSpPr/>
          <p:nvPr/>
        </p:nvSpPr>
        <p:spPr>
          <a:xfrm>
            <a:off x="2771554" y="4201641"/>
            <a:ext cx="623675" cy="38597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下箭头 34"/>
          <p:cNvSpPr/>
          <p:nvPr/>
        </p:nvSpPr>
        <p:spPr>
          <a:xfrm>
            <a:off x="2757009" y="5215306"/>
            <a:ext cx="623675" cy="385978"/>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矩形 35"/>
          <p:cNvSpPr/>
          <p:nvPr/>
        </p:nvSpPr>
        <p:spPr>
          <a:xfrm>
            <a:off x="2219389" y="5601285"/>
            <a:ext cx="1752772" cy="65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矩形 36"/>
          <p:cNvSpPr/>
          <p:nvPr/>
        </p:nvSpPr>
        <p:spPr>
          <a:xfrm>
            <a:off x="2323385" y="5680033"/>
            <a:ext cx="1523473" cy="491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文本框 37"/>
          <p:cNvSpPr txBox="1"/>
          <p:nvPr/>
        </p:nvSpPr>
        <p:spPr>
          <a:xfrm>
            <a:off x="2257652" y="5796360"/>
            <a:ext cx="1045343" cy="276963"/>
          </a:xfrm>
          <a:prstGeom prst="rect">
            <a:avLst/>
          </a:prstGeom>
          <a:noFill/>
          <a:ln>
            <a:noFill/>
          </a:ln>
        </p:spPr>
        <p:txBody>
          <a:bodyPr wrap="none" rtlCol="0">
            <a:spAutoFit/>
          </a:bodyPr>
          <a:lstStyle/>
          <a:p>
            <a:r>
              <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rPr>
              <a:t>5</a:t>
            </a:r>
            <a:r>
              <a:rPr lang="zh-CN" alt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rPr>
              <a:t>、启动训练</a:t>
            </a:r>
            <a:endParaRPr lang="en-US"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文本框 38"/>
          <p:cNvSpPr txBox="1"/>
          <p:nvPr/>
        </p:nvSpPr>
        <p:spPr>
          <a:xfrm>
            <a:off x="4329527" y="5051904"/>
            <a:ext cx="2499626" cy="253883"/>
          </a:xfrm>
          <a:prstGeom prst="rect">
            <a:avLst/>
          </a:prstGeom>
          <a:noFill/>
          <a:ln>
            <a:noFill/>
          </a:ln>
        </p:spPr>
        <p:txBody>
          <a:bodyPr wrap="square" rtlCol="0">
            <a:spAutoFit/>
          </a:bodyPr>
          <a:lstStyle/>
          <a:p>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选择计算节点数</a:t>
            </a:r>
            <a:r>
              <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单机、分布式</a:t>
            </a:r>
            <a:r>
              <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sz="105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左大括号 39"/>
          <p:cNvSpPr/>
          <p:nvPr/>
        </p:nvSpPr>
        <p:spPr>
          <a:xfrm>
            <a:off x="3993109" y="3634476"/>
            <a:ext cx="391368" cy="676278"/>
          </a:xfrm>
          <a:prstGeom prst="lef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左大括号 40"/>
          <p:cNvSpPr/>
          <p:nvPr/>
        </p:nvSpPr>
        <p:spPr>
          <a:xfrm>
            <a:off x="4012487" y="2472656"/>
            <a:ext cx="391368" cy="676278"/>
          </a:xfrm>
          <a:prstGeom prst="lef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左大括号 41"/>
          <p:cNvSpPr/>
          <p:nvPr/>
        </p:nvSpPr>
        <p:spPr>
          <a:xfrm>
            <a:off x="4046873" y="1424498"/>
            <a:ext cx="391368" cy="676278"/>
          </a:xfrm>
          <a:prstGeom prst="lef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文本框 42"/>
          <p:cNvSpPr txBox="1"/>
          <p:nvPr/>
        </p:nvSpPr>
        <p:spPr>
          <a:xfrm>
            <a:off x="4430924" y="1618788"/>
            <a:ext cx="2236219" cy="253883"/>
          </a:xfrm>
          <a:prstGeom prst="rect">
            <a:avLst/>
          </a:prstGeom>
          <a:noFill/>
          <a:ln>
            <a:noFill/>
          </a:ln>
        </p:spPr>
        <p:txBody>
          <a:bodyPr wrap="none" rtlCol="0">
            <a:spAutoFit/>
          </a:bodyPr>
          <a:lstStyle/>
          <a:p>
            <a:pPr algn="l"/>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选择常用框架</a:t>
            </a:r>
            <a:r>
              <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比如</a:t>
            </a:r>
            <a:r>
              <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rPr>
              <a:t>TF</a:t>
            </a:r>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050" dirty="0" err="1">
                <a:latin typeface="Huawei Sans" panose="020C0503030203020204" pitchFamily="34" charset="0"/>
                <a:ea typeface="方正兰亭黑简体" panose="02000000000000000000" pitchFamily="2" charset="-122"/>
                <a:cs typeface="+mn-ea"/>
                <a:sym typeface="Huawei Sans" panose="020C0503030203020204" pitchFamily="34" charset="0"/>
              </a:rPr>
              <a:t>Pytorch</a:t>
            </a:r>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等</a:t>
            </a:r>
            <a:r>
              <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rPr>
              <a:t>)</a:t>
            </a:r>
          </a:p>
        </p:txBody>
      </p:sp>
      <p:sp>
        <p:nvSpPr>
          <p:cNvPr id="44" name="文本框 43"/>
          <p:cNvSpPr txBox="1"/>
          <p:nvPr/>
        </p:nvSpPr>
        <p:spPr>
          <a:xfrm>
            <a:off x="4428831" y="1299986"/>
            <a:ext cx="1261720" cy="253883"/>
          </a:xfrm>
          <a:prstGeom prst="rect">
            <a:avLst/>
          </a:prstGeom>
          <a:noFill/>
          <a:ln>
            <a:noFill/>
          </a:ln>
        </p:spPr>
        <p:txBody>
          <a:bodyPr wrap="none" rtlCol="0">
            <a:spAutoFit/>
          </a:bodyPr>
          <a:lstStyle/>
          <a:p>
            <a:pPr algn="l"/>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选择预制算法导入</a:t>
            </a:r>
            <a:endPar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文本框 44"/>
          <p:cNvSpPr txBox="1"/>
          <p:nvPr/>
        </p:nvSpPr>
        <p:spPr>
          <a:xfrm>
            <a:off x="4423980" y="1938621"/>
            <a:ext cx="1665624" cy="253883"/>
          </a:xfrm>
          <a:prstGeom prst="rect">
            <a:avLst/>
          </a:prstGeom>
          <a:noFill/>
          <a:ln>
            <a:noFill/>
          </a:ln>
        </p:spPr>
        <p:txBody>
          <a:bodyPr wrap="none" rtlCol="0">
            <a:spAutoFit/>
          </a:bodyPr>
          <a:lstStyle/>
          <a:p>
            <a:r>
              <a:rPr lang="zh-CN" altLang="en-US" sz="1050" dirty="0">
                <a:latin typeface="Huawei Sans" panose="020C0503030203020204" pitchFamily="34" charset="0"/>
                <a:ea typeface="方正兰亭黑简体" panose="02000000000000000000" pitchFamily="2" charset="-122"/>
                <a:cs typeface="+mn-ea"/>
                <a:sym typeface="Huawei Sans" panose="020C0503030203020204" pitchFamily="34" charset="0"/>
              </a:rPr>
              <a:t>自定义镜像创建训练作业</a:t>
            </a:r>
            <a:endParaRPr lang="en-US" altLang="zh-CN" sz="105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圆角矩形 45"/>
          <p:cNvSpPr/>
          <p:nvPr/>
        </p:nvSpPr>
        <p:spPr>
          <a:xfrm>
            <a:off x="7370865" y="1550868"/>
            <a:ext cx="4019947" cy="678200"/>
          </a:xfrm>
          <a:prstGeom prst="roundRect">
            <a:avLst>
              <a:gd name="adj" fmla="val 804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圆角矩形 46"/>
          <p:cNvSpPr/>
          <p:nvPr/>
        </p:nvSpPr>
        <p:spPr>
          <a:xfrm>
            <a:off x="7360036" y="2302225"/>
            <a:ext cx="3884537" cy="639572"/>
          </a:xfrm>
          <a:prstGeom prst="roundRect">
            <a:avLst>
              <a:gd name="adj" fmla="val 804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圆角矩形 47"/>
          <p:cNvSpPr/>
          <p:nvPr/>
        </p:nvSpPr>
        <p:spPr>
          <a:xfrm>
            <a:off x="7401033" y="2984297"/>
            <a:ext cx="4011570" cy="1215257"/>
          </a:xfrm>
          <a:prstGeom prst="roundRect">
            <a:avLst>
              <a:gd name="adj" fmla="val 804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圆角矩形 48"/>
          <p:cNvSpPr/>
          <p:nvPr/>
        </p:nvSpPr>
        <p:spPr>
          <a:xfrm>
            <a:off x="7396780" y="4563157"/>
            <a:ext cx="4015822" cy="840554"/>
          </a:xfrm>
          <a:prstGeom prst="roundRect">
            <a:avLst>
              <a:gd name="adj" fmla="val 804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50" name="直接箭头连接符 49"/>
          <p:cNvCxnSpPr/>
          <p:nvPr/>
        </p:nvCxnSpPr>
        <p:spPr>
          <a:xfrm flipH="1" flipV="1">
            <a:off x="6924893" y="4912062"/>
            <a:ext cx="454609" cy="72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6924893" y="3548960"/>
            <a:ext cx="436324" cy="254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a:off x="6846402" y="2572318"/>
            <a:ext cx="429419" cy="1753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a:off x="6919205" y="1797281"/>
            <a:ext cx="401424" cy="44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模型训练过程可评估和监控，训练过程和质量更可控</a:t>
            </a:r>
          </a:p>
        </p:txBody>
      </p:sp>
      <p:grpSp>
        <p:nvGrpSpPr>
          <p:cNvPr id="6" name="组合 5"/>
          <p:cNvGrpSpPr/>
          <p:nvPr/>
        </p:nvGrpSpPr>
        <p:grpSpPr>
          <a:xfrm>
            <a:off x="9464671" y="1844916"/>
            <a:ext cx="1290192" cy="672688"/>
            <a:chOff x="7708784" y="1612814"/>
            <a:chExt cx="2352631" cy="1661212"/>
          </a:xfrm>
        </p:grpSpPr>
        <p:sp>
          <p:nvSpPr>
            <p:cNvPr id="7" name="îṧ1îḓè"/>
            <p:cNvSpPr/>
            <p:nvPr/>
          </p:nvSpPr>
          <p:spPr>
            <a:xfrm flipH="1">
              <a:off x="7708784" y="1612814"/>
              <a:ext cx="2352631" cy="1661212"/>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ormAutofit/>
            </a:bodyPr>
            <a:lstStyle/>
            <a:p>
              <a:pPr algn="ctr"/>
              <a:endParaRPr>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ïşļîďe"/>
            <p:cNvSpPr/>
            <p:nvPr/>
          </p:nvSpPr>
          <p:spPr>
            <a:xfrm flipH="1">
              <a:off x="8034802" y="1834039"/>
              <a:ext cx="1700593" cy="1200803"/>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chorCtr="1">
              <a:normAutofit/>
            </a:bodyPr>
            <a:lstStyle/>
            <a:p>
              <a:pPr algn="ctr">
                <a:lnSpc>
                  <a:spcPct val="150000"/>
                </a:lnSpc>
                <a:spcBef>
                  <a:spcPct val="0"/>
                </a:spcBef>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训练日志</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9" name="组合 8"/>
          <p:cNvGrpSpPr/>
          <p:nvPr/>
        </p:nvGrpSpPr>
        <p:grpSpPr>
          <a:xfrm>
            <a:off x="10822789" y="1854020"/>
            <a:ext cx="1290192" cy="672688"/>
            <a:chOff x="7708784" y="1612814"/>
            <a:chExt cx="2352631" cy="1661212"/>
          </a:xfrm>
        </p:grpSpPr>
        <p:sp>
          <p:nvSpPr>
            <p:cNvPr id="10" name="îṧ1îḓè"/>
            <p:cNvSpPr/>
            <p:nvPr/>
          </p:nvSpPr>
          <p:spPr>
            <a:xfrm flipH="1">
              <a:off x="7708784" y="1612814"/>
              <a:ext cx="2352631" cy="1661212"/>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ormAutofit/>
            </a:bodyPr>
            <a:lstStyle/>
            <a:p>
              <a:pPr algn="ctr"/>
              <a:endParaRPr>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ïşļîďe"/>
            <p:cNvSpPr/>
            <p:nvPr/>
          </p:nvSpPr>
          <p:spPr>
            <a:xfrm flipH="1">
              <a:off x="8034802" y="1834039"/>
              <a:ext cx="1700593" cy="1200803"/>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chorCtr="1">
              <a:normAutofit/>
            </a:bodyPr>
            <a:lstStyle/>
            <a:p>
              <a:pPr algn="ctr">
                <a:lnSpc>
                  <a:spcPct val="150000"/>
                </a:lnSpc>
                <a:spcBef>
                  <a:spcPct val="0"/>
                </a:spcBef>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配置信息</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2" name="组合 11"/>
          <p:cNvGrpSpPr/>
          <p:nvPr/>
        </p:nvGrpSpPr>
        <p:grpSpPr>
          <a:xfrm>
            <a:off x="9464671" y="2790260"/>
            <a:ext cx="1290192" cy="672688"/>
            <a:chOff x="7708784" y="1612814"/>
            <a:chExt cx="2352631" cy="1661212"/>
          </a:xfrm>
        </p:grpSpPr>
        <p:sp>
          <p:nvSpPr>
            <p:cNvPr id="13" name="îṧ1îḓè"/>
            <p:cNvSpPr/>
            <p:nvPr/>
          </p:nvSpPr>
          <p:spPr>
            <a:xfrm flipH="1">
              <a:off x="7708784" y="1612814"/>
              <a:ext cx="2352631" cy="1661212"/>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ormAutofit/>
            </a:bodyPr>
            <a:lstStyle/>
            <a:p>
              <a:pPr algn="ctr"/>
              <a:endParaRPr>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ïşļîďe"/>
            <p:cNvSpPr/>
            <p:nvPr/>
          </p:nvSpPr>
          <p:spPr>
            <a:xfrm flipH="1">
              <a:off x="8034802" y="1834039"/>
              <a:ext cx="1700593" cy="1200803"/>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chorCtr="1">
              <a:normAutofit/>
            </a:bodyPr>
            <a:lstStyle/>
            <a:p>
              <a:pPr algn="ctr">
                <a:lnSpc>
                  <a:spcPct val="150000"/>
                </a:lnSpc>
                <a:spcBef>
                  <a:spcPct val="0"/>
                </a:spcBef>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资源占用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5" name="组合 14"/>
          <p:cNvGrpSpPr/>
          <p:nvPr/>
        </p:nvGrpSpPr>
        <p:grpSpPr>
          <a:xfrm>
            <a:off x="10822788" y="2803002"/>
            <a:ext cx="1290192" cy="672688"/>
            <a:chOff x="7708784" y="1612814"/>
            <a:chExt cx="2352631" cy="1661212"/>
          </a:xfrm>
        </p:grpSpPr>
        <p:sp>
          <p:nvSpPr>
            <p:cNvPr id="16" name="îṧ1îḓè"/>
            <p:cNvSpPr/>
            <p:nvPr/>
          </p:nvSpPr>
          <p:spPr>
            <a:xfrm flipH="1">
              <a:off x="7708784" y="1612814"/>
              <a:ext cx="2352631" cy="1661212"/>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ormAutofit/>
            </a:bodyPr>
            <a:lstStyle/>
            <a:p>
              <a:pPr algn="ctr"/>
              <a:endParaRPr>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ïşļîďe"/>
            <p:cNvSpPr/>
            <p:nvPr/>
          </p:nvSpPr>
          <p:spPr>
            <a:xfrm flipH="1">
              <a:off x="8034802" y="1834039"/>
              <a:ext cx="1700593" cy="1200803"/>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chorCtr="1">
              <a:normAutofit/>
            </a:bodyPr>
            <a:lstStyle/>
            <a:p>
              <a:pPr algn="ctr">
                <a:lnSpc>
                  <a:spcPct val="150000"/>
                </a:lnSpc>
                <a:spcBef>
                  <a:spcPct val="0"/>
                </a:spcBef>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评估结果</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8" name="组合 17"/>
          <p:cNvGrpSpPr/>
          <p:nvPr/>
        </p:nvGrpSpPr>
        <p:grpSpPr>
          <a:xfrm>
            <a:off x="9464671" y="3735605"/>
            <a:ext cx="1290192" cy="672688"/>
            <a:chOff x="7708784" y="1612814"/>
            <a:chExt cx="2352631" cy="1661212"/>
          </a:xfrm>
        </p:grpSpPr>
        <p:sp>
          <p:nvSpPr>
            <p:cNvPr id="19" name="îṧ1îḓè"/>
            <p:cNvSpPr/>
            <p:nvPr/>
          </p:nvSpPr>
          <p:spPr>
            <a:xfrm flipH="1">
              <a:off x="7708784" y="1612814"/>
              <a:ext cx="2352631" cy="1661212"/>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ormAutofit/>
            </a:bodyPr>
            <a:lstStyle/>
            <a:p>
              <a:pPr algn="ctr"/>
              <a:endParaRPr>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ïşļîďe"/>
            <p:cNvSpPr/>
            <p:nvPr/>
          </p:nvSpPr>
          <p:spPr>
            <a:xfrm flipH="1">
              <a:off x="8034802" y="1834039"/>
              <a:ext cx="1700593" cy="1200803"/>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chorCtr="1">
              <a:normAutofit fontScale="92500"/>
            </a:bodyPr>
            <a:lstStyle/>
            <a:p>
              <a:pPr algn="ctr">
                <a:lnSpc>
                  <a:spcPct val="150000"/>
                </a:lnSpc>
                <a:spcBef>
                  <a:spcPct val="0"/>
                </a:spcBef>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可视化作业</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1" name="组合 20"/>
          <p:cNvGrpSpPr/>
          <p:nvPr/>
        </p:nvGrpSpPr>
        <p:grpSpPr>
          <a:xfrm>
            <a:off x="10822789" y="3748347"/>
            <a:ext cx="1290192" cy="672688"/>
            <a:chOff x="7708784" y="1612814"/>
            <a:chExt cx="2352631" cy="1661212"/>
          </a:xfrm>
        </p:grpSpPr>
        <p:sp>
          <p:nvSpPr>
            <p:cNvPr id="22" name="îṧ1îḓè"/>
            <p:cNvSpPr/>
            <p:nvPr/>
          </p:nvSpPr>
          <p:spPr>
            <a:xfrm flipH="1">
              <a:off x="7708784" y="1612814"/>
              <a:ext cx="2352631" cy="1661212"/>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ormAutofit/>
            </a:bodyPr>
            <a:lstStyle/>
            <a:p>
              <a:pPr algn="ctr"/>
              <a:endParaRPr>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ïşļîďe"/>
            <p:cNvSpPr/>
            <p:nvPr/>
          </p:nvSpPr>
          <p:spPr>
            <a:xfrm flipH="1">
              <a:off x="8034802" y="1834039"/>
              <a:ext cx="1700593" cy="1200803"/>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chorCtr="1">
              <a:normAutofit/>
            </a:bodyPr>
            <a:lstStyle/>
            <a:p>
              <a:pPr algn="ctr">
                <a:lnSpc>
                  <a:spcPct val="150000"/>
                </a:lnSpc>
                <a:spcBef>
                  <a:spcPct val="0"/>
                </a:spcBef>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版本比对</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4" name="组合 23"/>
          <p:cNvGrpSpPr/>
          <p:nvPr/>
        </p:nvGrpSpPr>
        <p:grpSpPr>
          <a:xfrm>
            <a:off x="9464671" y="4684587"/>
            <a:ext cx="1290192" cy="672688"/>
            <a:chOff x="7708784" y="1612814"/>
            <a:chExt cx="2352631" cy="1661212"/>
          </a:xfrm>
        </p:grpSpPr>
        <p:sp>
          <p:nvSpPr>
            <p:cNvPr id="25" name="îṧ1îḓè"/>
            <p:cNvSpPr/>
            <p:nvPr/>
          </p:nvSpPr>
          <p:spPr>
            <a:xfrm flipH="1">
              <a:off x="7708784" y="1612814"/>
              <a:ext cx="2352631" cy="1661212"/>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ormAutofit/>
            </a:bodyPr>
            <a:lstStyle/>
            <a:p>
              <a:pPr algn="ctr"/>
              <a:endParaRPr>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ïşļîďe"/>
            <p:cNvSpPr/>
            <p:nvPr/>
          </p:nvSpPr>
          <p:spPr>
            <a:xfrm flipH="1">
              <a:off x="8034802" y="1834039"/>
              <a:ext cx="1700593" cy="1200803"/>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chorCtr="1">
              <a:normAutofit/>
            </a:bodyPr>
            <a:lstStyle/>
            <a:p>
              <a:pPr algn="ctr">
                <a:lnSpc>
                  <a:spcPct val="150000"/>
                </a:lnSpc>
                <a:spcBef>
                  <a:spcPct val="0"/>
                </a:spcBef>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参数模板</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7" name="组合 26"/>
          <p:cNvGrpSpPr/>
          <p:nvPr/>
        </p:nvGrpSpPr>
        <p:grpSpPr>
          <a:xfrm>
            <a:off x="10822788" y="4697328"/>
            <a:ext cx="1290192" cy="672688"/>
            <a:chOff x="7708784" y="1612814"/>
            <a:chExt cx="2352631" cy="1661212"/>
          </a:xfrm>
        </p:grpSpPr>
        <p:sp>
          <p:nvSpPr>
            <p:cNvPr id="28" name="îṧ1îḓè"/>
            <p:cNvSpPr/>
            <p:nvPr/>
          </p:nvSpPr>
          <p:spPr>
            <a:xfrm flipH="1">
              <a:off x="7708784" y="1612814"/>
              <a:ext cx="2352631" cy="1661212"/>
            </a:xfrm>
            <a:prstGeom prst="round2Diag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ormAutofit/>
            </a:bodyPr>
            <a:lstStyle/>
            <a:p>
              <a:pPr algn="ctr"/>
              <a:endParaRPr>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ïşļîďe"/>
            <p:cNvSpPr/>
            <p:nvPr/>
          </p:nvSpPr>
          <p:spPr>
            <a:xfrm flipH="1">
              <a:off x="8034802" y="1834039"/>
              <a:ext cx="1700593" cy="1200803"/>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anchor="ctr" anchorCtr="1">
              <a:normAutofit/>
            </a:bodyPr>
            <a:lstStyle/>
            <a:p>
              <a:pPr algn="ctr">
                <a:lnSpc>
                  <a:spcPct val="150000"/>
                </a:lnSpc>
                <a:spcBef>
                  <a:spcPct val="0"/>
                </a:spcBef>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模型溯源</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0" name="íṣľíḑe"/>
          <p:cNvSpPr/>
          <p:nvPr/>
        </p:nvSpPr>
        <p:spPr>
          <a:xfrm>
            <a:off x="371364" y="1092883"/>
            <a:ext cx="8352928" cy="45385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89988" anchor="t" anchorCtr="0">
            <a:noAutofit/>
          </a:bodyPr>
          <a:lstStyle/>
          <a:p>
            <a:pPr defTabSz="913765">
              <a:lnSpc>
                <a:spcPts val="1800"/>
              </a:lnSpc>
              <a:spcBef>
                <a:spcPts val="600"/>
              </a:spcBef>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支持查看训练详情信息，服务资源消耗情况，配置信息，日志，资源占用，模型评估，</a:t>
            </a: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TensorBoard</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可视化，版本比对等。</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1" name="图片 30"/>
          <p:cNvPicPr>
            <a:picLocks noChangeAspect="1"/>
          </p:cNvPicPr>
          <p:nvPr/>
        </p:nvPicPr>
        <p:blipFill>
          <a:blip r:embed="rId3"/>
          <a:stretch>
            <a:fillRect/>
          </a:stretch>
        </p:blipFill>
        <p:spPr>
          <a:xfrm>
            <a:off x="4999903" y="1465430"/>
            <a:ext cx="4277028" cy="206129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图片 31"/>
          <p:cNvPicPr>
            <a:picLocks noChangeAspect="1"/>
          </p:cNvPicPr>
          <p:nvPr/>
        </p:nvPicPr>
        <p:blipFill>
          <a:blip r:embed="rId4"/>
          <a:stretch>
            <a:fillRect/>
          </a:stretch>
        </p:blipFill>
        <p:spPr>
          <a:xfrm>
            <a:off x="277737" y="1522745"/>
            <a:ext cx="4543375" cy="200398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图片 32"/>
          <p:cNvPicPr>
            <a:picLocks noChangeAspect="1"/>
          </p:cNvPicPr>
          <p:nvPr/>
        </p:nvPicPr>
        <p:blipFill>
          <a:blip r:embed="rId5"/>
          <a:stretch>
            <a:fillRect/>
          </a:stretch>
        </p:blipFill>
        <p:spPr>
          <a:xfrm>
            <a:off x="277738" y="3731693"/>
            <a:ext cx="4475448" cy="249834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图片 33"/>
          <p:cNvPicPr>
            <a:picLocks noChangeAspect="1"/>
          </p:cNvPicPr>
          <p:nvPr/>
        </p:nvPicPr>
        <p:blipFill>
          <a:blip r:embed="rId6"/>
          <a:stretch>
            <a:fillRect/>
          </a:stretch>
        </p:blipFill>
        <p:spPr>
          <a:xfrm>
            <a:off x="4999902" y="3719368"/>
            <a:ext cx="4285978" cy="243742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ym typeface="Huawei Sans" panose="020C0503030203020204" pitchFamily="34" charset="0"/>
              </a:rPr>
              <a:t>3. </a:t>
            </a:r>
            <a:r>
              <a:rPr lang="zh-CN" altLang="en-US" dirty="0">
                <a:sym typeface="Huawei Sans" panose="020C0503030203020204" pitchFamily="34" charset="0"/>
              </a:rPr>
              <a:t>面向</a:t>
            </a:r>
            <a:r>
              <a:rPr lang="en-US" altLang="zh-CN" dirty="0">
                <a:sym typeface="Huawei Sans" panose="020C0503030203020204" pitchFamily="34" charset="0"/>
              </a:rPr>
              <a:t>AI</a:t>
            </a:r>
            <a:r>
              <a:rPr lang="zh-CN" altLang="en-US" dirty="0">
                <a:sym typeface="Huawei Sans" panose="020C0503030203020204" pitchFamily="34" charset="0"/>
              </a:rPr>
              <a:t>工程师：</a:t>
            </a:r>
            <a:r>
              <a:rPr lang="en-US" altLang="zh-CN" dirty="0">
                <a:sym typeface="Huawei Sans" panose="020C0503030203020204" pitchFamily="34" charset="0"/>
              </a:rPr>
              <a:t>ModelArts</a:t>
            </a:r>
            <a:r>
              <a:rPr lang="zh-CN" altLang="en-US" dirty="0">
                <a:sym typeface="Huawei Sans" panose="020C0503030203020204" pitchFamily="34" charset="0"/>
              </a:rPr>
              <a:t>开发流程详解</a:t>
            </a:r>
          </a:p>
        </p:txBody>
      </p:sp>
      <p:sp>
        <p:nvSpPr>
          <p:cNvPr id="3" name="文本占位符 2"/>
          <p:cNvSpPr>
            <a:spLocks noGrp="1"/>
          </p:cNvSpPr>
          <p:nvPr>
            <p:ph type="body" sz="quarter" idx="10"/>
          </p:nvPr>
        </p:nvSpPr>
        <p:spPr/>
        <p:txBody>
          <a:bodyPr/>
          <a:lstStyle/>
          <a:p>
            <a:r>
              <a:rPr lang="en-US" altLang="zh-CN" sz="1800" dirty="0">
                <a:sym typeface="Huawei Sans" panose="020C0503030203020204" pitchFamily="34" charset="0"/>
              </a:rPr>
              <a:t>ModelArts</a:t>
            </a:r>
            <a:r>
              <a:rPr lang="zh-CN" altLang="en-US" sz="1800" dirty="0">
                <a:sym typeface="Huawei Sans" panose="020C0503030203020204" pitchFamily="34" charset="0"/>
              </a:rPr>
              <a:t>平台提供了从数据准备到模型部署的</a:t>
            </a:r>
            <a:r>
              <a:rPr lang="en-US" altLang="zh-CN" sz="1800" dirty="0">
                <a:sym typeface="Huawei Sans" panose="020C0503030203020204" pitchFamily="34" charset="0"/>
              </a:rPr>
              <a:t>AI</a:t>
            </a:r>
            <a:r>
              <a:rPr lang="zh-CN" altLang="en-US" sz="1800" dirty="0">
                <a:sym typeface="Huawei Sans" panose="020C0503030203020204" pitchFamily="34" charset="0"/>
              </a:rPr>
              <a:t>全流程开发，针对每个环节，其使用是相对自由的。针对</a:t>
            </a:r>
            <a:r>
              <a:rPr lang="en-US" altLang="zh-CN" sz="1800" dirty="0">
                <a:sym typeface="Huawei Sans" panose="020C0503030203020204" pitchFamily="34" charset="0"/>
              </a:rPr>
              <a:t>AI</a:t>
            </a:r>
            <a:r>
              <a:rPr lang="zh-CN" altLang="en-US" sz="1800" dirty="0">
                <a:sym typeface="Huawei Sans" panose="020C0503030203020204" pitchFamily="34" charset="0"/>
              </a:rPr>
              <a:t>工程师，梳理了</a:t>
            </a:r>
            <a:r>
              <a:rPr lang="en-US" altLang="zh-CN" sz="1800" dirty="0">
                <a:sym typeface="Huawei Sans" panose="020C0503030203020204" pitchFamily="34" charset="0"/>
              </a:rPr>
              <a:t>ModelArts</a:t>
            </a:r>
            <a:r>
              <a:rPr lang="zh-CN" altLang="en-US" sz="1800" dirty="0">
                <a:sym typeface="Huawei Sans" panose="020C0503030203020204" pitchFamily="34" charset="0"/>
              </a:rPr>
              <a:t>使用流程详解，您可以选择其中一种方式完成</a:t>
            </a:r>
            <a:r>
              <a:rPr lang="en-US" altLang="zh-CN" sz="1800" dirty="0">
                <a:sym typeface="Huawei Sans" panose="020C0503030203020204" pitchFamily="34" charset="0"/>
              </a:rPr>
              <a:t>AI</a:t>
            </a:r>
            <a:r>
              <a:rPr lang="zh-CN" altLang="en-US" sz="1800" dirty="0">
                <a:sym typeface="Huawei Sans" panose="020C0503030203020204" pitchFamily="34" charset="0"/>
              </a:rPr>
              <a:t>开发。</a:t>
            </a:r>
          </a:p>
          <a:p>
            <a:endParaRPr lang="zh-CN" altLang="en-US" sz="2000" dirty="0">
              <a:sym typeface="Huawei Sans" panose="020C0503030203020204" pitchFamily="34" charset="0"/>
            </a:endParaRPr>
          </a:p>
        </p:txBody>
      </p:sp>
      <p:pic>
        <p:nvPicPr>
          <p:cNvPr id="4" name="Picture 2" descr="https://support.huaweicloud.com/engineers-modelarts/zh-cn_image_01727260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644" y="1963741"/>
            <a:ext cx="6444462" cy="35164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文本框 4"/>
          <p:cNvSpPr txBox="1"/>
          <p:nvPr/>
        </p:nvSpPr>
        <p:spPr bwMode="auto">
          <a:xfrm>
            <a:off x="4737126" y="5559858"/>
            <a:ext cx="2717748" cy="334881"/>
          </a:xfrm>
          <a:prstGeom prst="rect">
            <a:avLst/>
          </a:prstGeom>
          <a:noFill/>
          <a:ln w="9525" algn="ctr">
            <a:noFill/>
            <a:miter lim="800000"/>
          </a:ln>
        </p:spPr>
        <p:txBody>
          <a:bodyPr vert="horz" wrap="square" lIns="87802" tIns="43901" rIns="87802" bIns="43901" numCol="1" rtlCol="0" anchor="ctr" anchorCtr="0" compatLnSpc="1">
            <a:spAutoFit/>
          </a:bodyPr>
          <a:lstStyle/>
          <a:p>
            <a:r>
              <a:rPr lang="en-US" altLang="zh-CN" sz="1600" dirty="0" err="1">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ModelArts</a:t>
            </a:r>
            <a:r>
              <a:rPr lang="zh-CN" altLang="en-US" sz="1600"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开发流程详解</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交互式</a:t>
            </a:r>
            <a:r>
              <a:rPr lang="en-US" altLang="zh-CN" dirty="0">
                <a:sym typeface="Huawei Sans" panose="020C0503030203020204" pitchFamily="34" charset="0"/>
              </a:rPr>
              <a:t>Notebook</a:t>
            </a:r>
            <a:r>
              <a:rPr lang="zh-CN" altLang="en-US" dirty="0">
                <a:sym typeface="Huawei Sans" panose="020C0503030203020204" pitchFamily="34" charset="0"/>
              </a:rPr>
              <a:t>建模，支持</a:t>
            </a:r>
            <a:r>
              <a:rPr lang="en-US" altLang="zh-CN" dirty="0">
                <a:sym typeface="Huawei Sans" panose="020C0503030203020204" pitchFamily="34" charset="0"/>
              </a:rPr>
              <a:t>Python</a:t>
            </a:r>
            <a:r>
              <a:rPr lang="zh-CN" altLang="en-US" dirty="0">
                <a:sym typeface="Huawei Sans" panose="020C0503030203020204" pitchFamily="34" charset="0"/>
              </a:rPr>
              <a:t>建模语言，更开放</a:t>
            </a:r>
          </a:p>
        </p:txBody>
      </p:sp>
      <p:sp>
        <p:nvSpPr>
          <p:cNvPr id="3" name="文本占位符 2"/>
          <p:cNvSpPr>
            <a:spLocks noGrp="1"/>
          </p:cNvSpPr>
          <p:nvPr>
            <p:ph type="body" sz="quarter" idx="10"/>
          </p:nvPr>
        </p:nvSpPr>
        <p:spPr>
          <a:xfrm>
            <a:off x="731838" y="1047750"/>
            <a:ext cx="10728326" cy="1626133"/>
          </a:xfrm>
        </p:spPr>
        <p:txBody>
          <a:bodyPr/>
          <a:lstStyle/>
          <a:p>
            <a:r>
              <a:rPr lang="zh-CN" altLang="en-US" sz="1200" dirty="0">
                <a:sym typeface="Huawei Sans" panose="020C0503030203020204" pitchFamily="34" charset="0"/>
              </a:rPr>
              <a:t>支持多种建模语言：</a:t>
            </a:r>
            <a:r>
              <a:rPr lang="en-US" altLang="zh-CN" sz="1200" dirty="0">
                <a:sym typeface="Huawei Sans" panose="020C0503030203020204" pitchFamily="34" charset="0"/>
              </a:rPr>
              <a:t>Python 2.7, Python 3.6</a:t>
            </a:r>
            <a:r>
              <a:rPr lang="zh-CN" altLang="en-US" sz="1200" dirty="0">
                <a:sym typeface="Huawei Sans" panose="020C0503030203020204" pitchFamily="34" charset="0"/>
              </a:rPr>
              <a:t>；</a:t>
            </a:r>
          </a:p>
          <a:p>
            <a:r>
              <a:rPr lang="zh-CN" altLang="en-US" sz="1200" dirty="0">
                <a:sym typeface="Huawei Sans" panose="020C0503030203020204" pitchFamily="34" charset="0"/>
              </a:rPr>
              <a:t>支持多种资源类型和规格灵活选择：</a:t>
            </a:r>
            <a:r>
              <a:rPr lang="en-US" altLang="zh-CN" sz="1200" dirty="0">
                <a:sym typeface="Huawei Sans" panose="020C0503030203020204" pitchFamily="34" charset="0"/>
              </a:rPr>
              <a:t>CPU/GPU/Ascend;</a:t>
            </a:r>
          </a:p>
          <a:p>
            <a:r>
              <a:rPr lang="zh-CN" altLang="en-US" sz="1200" dirty="0">
                <a:sym typeface="Huawei Sans" panose="020C0503030203020204" pitchFamily="34" charset="0"/>
              </a:rPr>
              <a:t>支持自动停止，用户可自定义配置停止时间；</a:t>
            </a:r>
          </a:p>
          <a:p>
            <a:r>
              <a:rPr lang="zh-CN" altLang="en-US" sz="1200" dirty="0">
                <a:sym typeface="Huawei Sans" panose="020C0503030203020204" pitchFamily="34" charset="0"/>
              </a:rPr>
              <a:t>内置</a:t>
            </a:r>
            <a:r>
              <a:rPr lang="en-US" altLang="zh-CN" sz="1200" dirty="0" err="1">
                <a:sym typeface="Huawei Sans" panose="020C0503030203020204" pitchFamily="34" charset="0"/>
              </a:rPr>
              <a:t>MindSpore</a:t>
            </a:r>
            <a:r>
              <a:rPr lang="zh-CN" altLang="en-US" sz="1200" dirty="0">
                <a:sym typeface="Huawei Sans" panose="020C0503030203020204" pitchFamily="34" charset="0"/>
              </a:rPr>
              <a:t>，</a:t>
            </a:r>
            <a:r>
              <a:rPr lang="en-US" altLang="zh-CN" sz="1200" dirty="0" err="1">
                <a:sym typeface="Huawei Sans" panose="020C0503030203020204" pitchFamily="34" charset="0"/>
              </a:rPr>
              <a:t>TensorFlow</a:t>
            </a:r>
            <a:r>
              <a:rPr lang="zh-CN" altLang="en-US" sz="1200" dirty="0">
                <a:sym typeface="Huawei Sans" panose="020C0503030203020204" pitchFamily="34" charset="0"/>
              </a:rPr>
              <a:t>，</a:t>
            </a:r>
            <a:r>
              <a:rPr lang="en-US" altLang="zh-CN" sz="1200" dirty="0" err="1">
                <a:sym typeface="Huawei Sans" panose="020C0503030203020204" pitchFamily="34" charset="0"/>
              </a:rPr>
              <a:t>Pytorch</a:t>
            </a:r>
            <a:r>
              <a:rPr lang="en-US" altLang="zh-CN" sz="1200" dirty="0">
                <a:sym typeface="Huawei Sans" panose="020C0503030203020204" pitchFamily="34" charset="0"/>
              </a:rPr>
              <a:t>, Spark </a:t>
            </a:r>
            <a:r>
              <a:rPr lang="en-US" altLang="zh-CN" sz="1200" dirty="0" err="1">
                <a:sym typeface="Huawei Sans" panose="020C0503030203020204" pitchFamily="34" charset="0"/>
              </a:rPr>
              <a:t>MLlib</a:t>
            </a:r>
            <a:r>
              <a:rPr lang="en-US" altLang="zh-CN" sz="1200" dirty="0">
                <a:sym typeface="Huawei Sans" panose="020C0503030203020204" pitchFamily="34" charset="0"/>
              </a:rPr>
              <a:t>, </a:t>
            </a:r>
            <a:r>
              <a:rPr lang="en-US" altLang="zh-CN" sz="1200" dirty="0" err="1">
                <a:sym typeface="Huawei Sans" panose="020C0503030203020204" pitchFamily="34" charset="0"/>
              </a:rPr>
              <a:t>Scikit</a:t>
            </a:r>
            <a:r>
              <a:rPr lang="en-US" altLang="zh-CN" sz="1200" dirty="0">
                <a:sym typeface="Huawei Sans" panose="020C0503030203020204" pitchFamily="34" charset="0"/>
              </a:rPr>
              <a:t>-Learn, </a:t>
            </a:r>
            <a:r>
              <a:rPr lang="en-US" altLang="zh-CN" sz="1200" dirty="0" err="1">
                <a:sym typeface="Huawei Sans" panose="020C0503030203020204" pitchFamily="34" charset="0"/>
              </a:rPr>
              <a:t>XGBoost</a:t>
            </a:r>
            <a:r>
              <a:rPr lang="zh-CN" altLang="en-US" sz="1200" dirty="0">
                <a:sym typeface="Huawei Sans" panose="020C0503030203020204" pitchFamily="34" charset="0"/>
              </a:rPr>
              <a:t>等</a:t>
            </a:r>
            <a:r>
              <a:rPr lang="en-US" altLang="zh-CN" sz="1200" dirty="0">
                <a:sym typeface="Huawei Sans" panose="020C0503030203020204" pitchFamily="34" charset="0"/>
              </a:rPr>
              <a:t>AI</a:t>
            </a:r>
            <a:r>
              <a:rPr lang="zh-CN" altLang="en-US" sz="1200" dirty="0">
                <a:sym typeface="Huawei Sans" panose="020C0503030203020204" pitchFamily="34" charset="0"/>
              </a:rPr>
              <a:t>引擎库，并且支持用户自行安装更多算法库</a:t>
            </a:r>
            <a:r>
              <a:rPr lang="en-US" altLang="zh-CN" sz="1200" dirty="0">
                <a:sym typeface="Huawei Sans" panose="020C0503030203020204" pitchFamily="34" charset="0"/>
              </a:rPr>
              <a:t>(pip install )</a:t>
            </a:r>
            <a:r>
              <a:rPr lang="zh-CN" altLang="en-US" sz="1200" dirty="0">
                <a:sym typeface="Huawei Sans" panose="020C0503030203020204" pitchFamily="34" charset="0"/>
              </a:rPr>
              <a:t>。</a:t>
            </a:r>
          </a:p>
          <a:p>
            <a:endParaRPr lang="zh-CN" altLang="en-US" dirty="0">
              <a:sym typeface="Huawei Sans" panose="020C0503030203020204" pitchFamily="34" charset="0"/>
            </a:endParaRPr>
          </a:p>
        </p:txBody>
      </p:sp>
      <p:pic>
        <p:nvPicPr>
          <p:cNvPr id="4" name="图片 3"/>
          <p:cNvPicPr>
            <a:picLocks noChangeAspect="1"/>
          </p:cNvPicPr>
          <p:nvPr/>
        </p:nvPicPr>
        <p:blipFill rotWithShape="1">
          <a:blip r:embed="rId3"/>
          <a:srcRect r="12305"/>
          <a:stretch>
            <a:fillRect/>
          </a:stretch>
        </p:blipFill>
        <p:spPr>
          <a:xfrm>
            <a:off x="1182110" y="2783263"/>
            <a:ext cx="3477653" cy="3143885"/>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2348" t="10840" r="18181" b="3381"/>
          <a:stretch>
            <a:fillRect/>
          </a:stretch>
        </p:blipFill>
        <p:spPr>
          <a:xfrm>
            <a:off x="5792543" y="2783263"/>
            <a:ext cx="4292643" cy="3144292"/>
          </a:xfrm>
          <a:prstGeom prst="rect">
            <a:avLst/>
          </a:prstGeom>
          <a:ln>
            <a:noFill/>
          </a:ln>
          <a:effectLst>
            <a:outerShdw blurRad="190500" algn="tl" rotWithShape="0">
              <a:srgbClr val="000000">
                <a:alpha val="70000"/>
              </a:srgbClr>
            </a:outerShdw>
          </a:effectLst>
        </p:spPr>
      </p:pic>
      <p:grpSp>
        <p:nvGrpSpPr>
          <p:cNvPr id="6" name="组合 5"/>
          <p:cNvGrpSpPr/>
          <p:nvPr/>
        </p:nvGrpSpPr>
        <p:grpSpPr>
          <a:xfrm>
            <a:off x="5053427" y="3044837"/>
            <a:ext cx="516622" cy="455811"/>
            <a:chOff x="4561305" y="2700857"/>
            <a:chExt cx="516689" cy="455870"/>
          </a:xfrm>
        </p:grpSpPr>
        <p:sp>
          <p:nvSpPr>
            <p:cNvPr id="7" name="燕尾形 6"/>
            <p:cNvSpPr/>
            <p:nvPr/>
          </p:nvSpPr>
          <p:spPr>
            <a:xfrm>
              <a:off x="4561305" y="2700857"/>
              <a:ext cx="294166" cy="455870"/>
            </a:xfrm>
            <a:prstGeom prst="chevr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燕尾形 7"/>
            <p:cNvSpPr/>
            <p:nvPr/>
          </p:nvSpPr>
          <p:spPr>
            <a:xfrm>
              <a:off x="4783828" y="2700857"/>
              <a:ext cx="294166" cy="455870"/>
            </a:xfrm>
            <a:prstGeom prst="chevr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9" name="燕尾形 8"/>
          <p:cNvSpPr/>
          <p:nvPr/>
        </p:nvSpPr>
        <p:spPr>
          <a:xfrm>
            <a:off x="5057734" y="5241081"/>
            <a:ext cx="294128" cy="455811"/>
          </a:xfrm>
          <a:prstGeom prst="chevr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燕尾形 9"/>
          <p:cNvSpPr/>
          <p:nvPr/>
        </p:nvSpPr>
        <p:spPr>
          <a:xfrm>
            <a:off x="5250325" y="5241081"/>
            <a:ext cx="294128" cy="455811"/>
          </a:xfrm>
          <a:prstGeom prst="chevr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模型管理</a:t>
            </a:r>
          </a:p>
        </p:txBody>
      </p:sp>
      <p:pic>
        <p:nvPicPr>
          <p:cNvPr id="4" name="图片 3"/>
          <p:cNvPicPr>
            <a:picLocks noChangeAspect="1"/>
          </p:cNvPicPr>
          <p:nvPr/>
        </p:nvPicPr>
        <p:blipFill>
          <a:blip r:embed="rId3"/>
          <a:stretch>
            <a:fillRect/>
          </a:stretch>
        </p:blipFill>
        <p:spPr>
          <a:xfrm>
            <a:off x="1594800" y="1484784"/>
            <a:ext cx="9458647" cy="421056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Huawei Sans" panose="020C0503030203020204" pitchFamily="34" charset="0"/>
              </a:rPr>
              <a:t>端、边、云全场景</a:t>
            </a:r>
            <a:r>
              <a:rPr lang="en-US" altLang="zh-CN" dirty="0">
                <a:sym typeface="Huawei Sans" panose="020C0503030203020204" pitchFamily="34" charset="0"/>
              </a:rPr>
              <a:t>AI</a:t>
            </a:r>
            <a:r>
              <a:rPr lang="zh-CN" altLang="en-US" dirty="0">
                <a:sym typeface="Huawei Sans" panose="020C0503030203020204" pitchFamily="34" charset="0"/>
              </a:rPr>
              <a:t>模型部署</a:t>
            </a:r>
          </a:p>
        </p:txBody>
      </p:sp>
      <p:sp>
        <p:nvSpPr>
          <p:cNvPr id="6" name="矩形 5"/>
          <p:cNvSpPr/>
          <p:nvPr/>
        </p:nvSpPr>
        <p:spPr>
          <a:xfrm>
            <a:off x="2647075" y="3365817"/>
            <a:ext cx="4601779" cy="25156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000" b="1" dirty="0">
                <a:solidFill>
                  <a:srgbClr val="FF0000"/>
                </a:solidFill>
                <a:latin typeface="Huawei Sans" panose="020C0503030203020204" pitchFamily="34" charset="0"/>
                <a:ea typeface="方正兰亭黑简体" panose="02000000000000000000" pitchFamily="2" charset="-122"/>
                <a:cs typeface="+mn-ea"/>
                <a:sym typeface="Huawei Sans" panose="020C0503030203020204" pitchFamily="34" charset="0"/>
              </a:rPr>
              <a:t>边缘模型优化</a:t>
            </a:r>
            <a:endParaRPr lang="en-US" altLang="zh-CN" sz="2000" b="1" dirty="0">
              <a:solidFill>
                <a:srgbClr val="FF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4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（设备、延迟、准确率限制）</a:t>
            </a:r>
            <a:r>
              <a:rPr lang="en-US" altLang="zh-CN" sz="14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endParaRPr lang="zh-CN" altLang="en-US" sz="14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7" name="组合 6"/>
          <p:cNvGrpSpPr/>
          <p:nvPr/>
        </p:nvGrpSpPr>
        <p:grpSpPr>
          <a:xfrm>
            <a:off x="953498" y="3229261"/>
            <a:ext cx="702824" cy="697375"/>
            <a:chOff x="1405478" y="3769112"/>
            <a:chExt cx="702824" cy="697375"/>
          </a:xfrm>
        </p:grpSpPr>
        <p:sp>
          <p:nvSpPr>
            <p:cNvPr id="8" name="矩形 7"/>
            <p:cNvSpPr/>
            <p:nvPr/>
          </p:nvSpPr>
          <p:spPr>
            <a:xfrm>
              <a:off x="1405478" y="3769112"/>
              <a:ext cx="702824" cy="697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9" name="组合 8"/>
            <p:cNvGrpSpPr/>
            <p:nvPr/>
          </p:nvGrpSpPr>
          <p:grpSpPr>
            <a:xfrm>
              <a:off x="1405478" y="3769112"/>
              <a:ext cx="702824" cy="697375"/>
              <a:chOff x="1376286" y="3722873"/>
              <a:chExt cx="1171624" cy="1162539"/>
            </a:xfrm>
            <a:solidFill>
              <a:srgbClr val="D4D4D4"/>
            </a:solidFill>
          </p:grpSpPr>
          <p:grpSp>
            <p:nvGrpSpPr>
              <p:cNvPr id="10" name="组合 9"/>
              <p:cNvGrpSpPr/>
              <p:nvPr/>
            </p:nvGrpSpPr>
            <p:grpSpPr>
              <a:xfrm>
                <a:off x="1691249" y="4038355"/>
                <a:ext cx="541700" cy="531575"/>
                <a:chOff x="5720691" y="4137789"/>
                <a:chExt cx="1035735" cy="1016377"/>
              </a:xfrm>
              <a:grpFill/>
            </p:grpSpPr>
            <p:sp>
              <p:nvSpPr>
                <p:cNvPr id="28" name="形状"/>
                <p:cNvSpPr/>
                <p:nvPr/>
              </p:nvSpPr>
              <p:spPr>
                <a:xfrm>
                  <a:off x="5720691" y="4137789"/>
                  <a:ext cx="1035735" cy="1016377"/>
                </a:xfrm>
                <a:custGeom>
                  <a:avLst/>
                  <a:gdLst/>
                  <a:ahLst/>
                  <a:cxnLst>
                    <a:cxn ang="0">
                      <a:pos x="wd2" y="hd2"/>
                    </a:cxn>
                    <a:cxn ang="5400000">
                      <a:pos x="wd2" y="hd2"/>
                    </a:cxn>
                    <a:cxn ang="10800000">
                      <a:pos x="wd2" y="hd2"/>
                    </a:cxn>
                    <a:cxn ang="16200000">
                      <a:pos x="wd2" y="hd2"/>
                    </a:cxn>
                  </a:cxnLst>
                  <a:rect l="0" t="0" r="r" b="b"/>
                  <a:pathLst>
                    <a:path w="21600" h="21600" extrusionOk="0">
                      <a:moveTo>
                        <a:pt x="12542" y="21600"/>
                      </a:moveTo>
                      <a:cubicBezTo>
                        <a:pt x="12542" y="21600"/>
                        <a:pt x="12542" y="21600"/>
                        <a:pt x="12542" y="21600"/>
                      </a:cubicBezTo>
                      <a:cubicBezTo>
                        <a:pt x="8759" y="21600"/>
                        <a:pt x="8759" y="21600"/>
                        <a:pt x="8759" y="21600"/>
                      </a:cubicBezTo>
                      <a:cubicBezTo>
                        <a:pt x="8262" y="21600"/>
                        <a:pt x="7864" y="21202"/>
                        <a:pt x="7864" y="20704"/>
                      </a:cubicBezTo>
                      <a:cubicBezTo>
                        <a:pt x="7864" y="19012"/>
                        <a:pt x="7864" y="19012"/>
                        <a:pt x="7864" y="19012"/>
                      </a:cubicBezTo>
                      <a:cubicBezTo>
                        <a:pt x="7864" y="18813"/>
                        <a:pt x="7864" y="18813"/>
                        <a:pt x="7864" y="18813"/>
                      </a:cubicBezTo>
                      <a:cubicBezTo>
                        <a:pt x="7565" y="18713"/>
                        <a:pt x="7266" y="18614"/>
                        <a:pt x="6968" y="18415"/>
                      </a:cubicBezTo>
                      <a:cubicBezTo>
                        <a:pt x="6968" y="18514"/>
                        <a:pt x="6968" y="18514"/>
                        <a:pt x="6968" y="18514"/>
                      </a:cubicBezTo>
                      <a:cubicBezTo>
                        <a:pt x="5674" y="19709"/>
                        <a:pt x="5674" y="19709"/>
                        <a:pt x="5674" y="19709"/>
                      </a:cubicBezTo>
                      <a:cubicBezTo>
                        <a:pt x="5375" y="20107"/>
                        <a:pt x="4778" y="20107"/>
                        <a:pt x="4380" y="19709"/>
                      </a:cubicBezTo>
                      <a:cubicBezTo>
                        <a:pt x="1692" y="17021"/>
                        <a:pt x="1692" y="17021"/>
                        <a:pt x="1692" y="17021"/>
                      </a:cubicBezTo>
                      <a:cubicBezTo>
                        <a:pt x="1493" y="16822"/>
                        <a:pt x="1394" y="16623"/>
                        <a:pt x="1394" y="16424"/>
                      </a:cubicBezTo>
                      <a:cubicBezTo>
                        <a:pt x="1394" y="16125"/>
                        <a:pt x="1493" y="15926"/>
                        <a:pt x="1692" y="15727"/>
                      </a:cubicBezTo>
                      <a:cubicBezTo>
                        <a:pt x="2986" y="14433"/>
                        <a:pt x="2986" y="14433"/>
                        <a:pt x="2986" y="14433"/>
                      </a:cubicBezTo>
                      <a:cubicBezTo>
                        <a:pt x="2887" y="14135"/>
                        <a:pt x="2787" y="13836"/>
                        <a:pt x="2688" y="13537"/>
                      </a:cubicBezTo>
                      <a:cubicBezTo>
                        <a:pt x="896" y="13537"/>
                        <a:pt x="896" y="13537"/>
                        <a:pt x="896" y="13537"/>
                      </a:cubicBezTo>
                      <a:cubicBezTo>
                        <a:pt x="398" y="13537"/>
                        <a:pt x="0" y="13139"/>
                        <a:pt x="0" y="12641"/>
                      </a:cubicBezTo>
                      <a:cubicBezTo>
                        <a:pt x="0" y="8759"/>
                        <a:pt x="0" y="8759"/>
                        <a:pt x="0" y="8759"/>
                      </a:cubicBezTo>
                      <a:cubicBezTo>
                        <a:pt x="0" y="8560"/>
                        <a:pt x="100" y="8361"/>
                        <a:pt x="199" y="8162"/>
                      </a:cubicBezTo>
                      <a:cubicBezTo>
                        <a:pt x="398" y="7963"/>
                        <a:pt x="597" y="7864"/>
                        <a:pt x="896" y="7864"/>
                      </a:cubicBezTo>
                      <a:cubicBezTo>
                        <a:pt x="2787" y="7864"/>
                        <a:pt x="2787" y="7864"/>
                        <a:pt x="2787" y="7864"/>
                      </a:cubicBezTo>
                      <a:cubicBezTo>
                        <a:pt x="2887" y="7565"/>
                        <a:pt x="2986" y="7366"/>
                        <a:pt x="3185" y="7067"/>
                      </a:cubicBezTo>
                      <a:cubicBezTo>
                        <a:pt x="3086" y="7067"/>
                        <a:pt x="3086" y="6968"/>
                        <a:pt x="3086" y="6968"/>
                      </a:cubicBezTo>
                      <a:cubicBezTo>
                        <a:pt x="3086" y="6968"/>
                        <a:pt x="3086" y="6968"/>
                        <a:pt x="3086" y="6968"/>
                      </a:cubicBezTo>
                      <a:cubicBezTo>
                        <a:pt x="1792" y="5773"/>
                        <a:pt x="1792" y="5773"/>
                        <a:pt x="1792" y="5773"/>
                      </a:cubicBezTo>
                      <a:cubicBezTo>
                        <a:pt x="1493" y="5375"/>
                        <a:pt x="1493" y="4778"/>
                        <a:pt x="1792" y="4479"/>
                      </a:cubicBezTo>
                      <a:cubicBezTo>
                        <a:pt x="4579" y="1692"/>
                        <a:pt x="4579" y="1692"/>
                        <a:pt x="4579" y="1692"/>
                      </a:cubicBezTo>
                      <a:cubicBezTo>
                        <a:pt x="4877" y="1394"/>
                        <a:pt x="5475" y="1394"/>
                        <a:pt x="5873" y="1792"/>
                      </a:cubicBezTo>
                      <a:cubicBezTo>
                        <a:pt x="7266" y="3185"/>
                        <a:pt x="7266" y="3185"/>
                        <a:pt x="7266" y="3185"/>
                      </a:cubicBezTo>
                      <a:cubicBezTo>
                        <a:pt x="7465" y="3086"/>
                        <a:pt x="7764" y="2986"/>
                        <a:pt x="8063" y="2887"/>
                      </a:cubicBezTo>
                      <a:cubicBezTo>
                        <a:pt x="8063" y="896"/>
                        <a:pt x="8063" y="896"/>
                        <a:pt x="8063" y="896"/>
                      </a:cubicBezTo>
                      <a:cubicBezTo>
                        <a:pt x="8063" y="398"/>
                        <a:pt x="8461" y="0"/>
                        <a:pt x="8959" y="0"/>
                      </a:cubicBezTo>
                      <a:cubicBezTo>
                        <a:pt x="8959" y="0"/>
                        <a:pt x="8959" y="0"/>
                        <a:pt x="8959" y="0"/>
                      </a:cubicBezTo>
                      <a:cubicBezTo>
                        <a:pt x="12841" y="0"/>
                        <a:pt x="12841" y="0"/>
                        <a:pt x="12841" y="0"/>
                      </a:cubicBezTo>
                      <a:cubicBezTo>
                        <a:pt x="13040" y="0"/>
                        <a:pt x="13239" y="100"/>
                        <a:pt x="13438" y="299"/>
                      </a:cubicBezTo>
                      <a:cubicBezTo>
                        <a:pt x="13637" y="498"/>
                        <a:pt x="13736" y="697"/>
                        <a:pt x="13736" y="896"/>
                      </a:cubicBezTo>
                      <a:cubicBezTo>
                        <a:pt x="13736" y="2688"/>
                        <a:pt x="13736" y="2688"/>
                        <a:pt x="13736" y="2688"/>
                      </a:cubicBezTo>
                      <a:cubicBezTo>
                        <a:pt x="13736" y="2986"/>
                        <a:pt x="13736" y="2986"/>
                        <a:pt x="13736" y="2986"/>
                      </a:cubicBezTo>
                      <a:cubicBezTo>
                        <a:pt x="13935" y="3086"/>
                        <a:pt x="14135" y="3185"/>
                        <a:pt x="14433" y="3285"/>
                      </a:cubicBezTo>
                      <a:cubicBezTo>
                        <a:pt x="14632" y="3086"/>
                        <a:pt x="14632" y="3086"/>
                        <a:pt x="14632" y="3086"/>
                      </a:cubicBezTo>
                      <a:cubicBezTo>
                        <a:pt x="15827" y="1891"/>
                        <a:pt x="15827" y="1891"/>
                        <a:pt x="15827" y="1891"/>
                      </a:cubicBezTo>
                      <a:cubicBezTo>
                        <a:pt x="16026" y="1692"/>
                        <a:pt x="16225" y="1593"/>
                        <a:pt x="16524" y="1593"/>
                      </a:cubicBezTo>
                      <a:cubicBezTo>
                        <a:pt x="16723" y="1593"/>
                        <a:pt x="16922" y="1692"/>
                        <a:pt x="17121" y="1891"/>
                      </a:cubicBezTo>
                      <a:cubicBezTo>
                        <a:pt x="19808" y="4579"/>
                        <a:pt x="19808" y="4579"/>
                        <a:pt x="19808" y="4579"/>
                      </a:cubicBezTo>
                      <a:cubicBezTo>
                        <a:pt x="20206" y="4977"/>
                        <a:pt x="20206" y="5574"/>
                        <a:pt x="19808" y="5873"/>
                      </a:cubicBezTo>
                      <a:cubicBezTo>
                        <a:pt x="18614" y="7167"/>
                        <a:pt x="18614" y="7167"/>
                        <a:pt x="18614" y="7167"/>
                      </a:cubicBezTo>
                      <a:cubicBezTo>
                        <a:pt x="18614" y="7167"/>
                        <a:pt x="18514" y="7266"/>
                        <a:pt x="18415" y="7366"/>
                      </a:cubicBezTo>
                      <a:cubicBezTo>
                        <a:pt x="18514" y="7565"/>
                        <a:pt x="18614" y="7864"/>
                        <a:pt x="18614" y="8063"/>
                      </a:cubicBezTo>
                      <a:cubicBezTo>
                        <a:pt x="18912" y="8063"/>
                        <a:pt x="18912" y="8063"/>
                        <a:pt x="18912" y="8063"/>
                      </a:cubicBezTo>
                      <a:cubicBezTo>
                        <a:pt x="20704" y="8063"/>
                        <a:pt x="20704" y="8063"/>
                        <a:pt x="20704" y="8063"/>
                      </a:cubicBezTo>
                      <a:cubicBezTo>
                        <a:pt x="20903" y="8063"/>
                        <a:pt x="21102" y="8162"/>
                        <a:pt x="21301" y="8361"/>
                      </a:cubicBezTo>
                      <a:cubicBezTo>
                        <a:pt x="21500" y="8560"/>
                        <a:pt x="21600" y="8759"/>
                        <a:pt x="21600" y="8959"/>
                      </a:cubicBezTo>
                      <a:cubicBezTo>
                        <a:pt x="21600" y="12841"/>
                        <a:pt x="21600" y="12841"/>
                        <a:pt x="21600" y="12841"/>
                      </a:cubicBezTo>
                      <a:cubicBezTo>
                        <a:pt x="21600" y="13338"/>
                        <a:pt x="21202" y="13736"/>
                        <a:pt x="20704" y="13736"/>
                      </a:cubicBezTo>
                      <a:cubicBezTo>
                        <a:pt x="18912" y="13736"/>
                        <a:pt x="18912" y="13736"/>
                        <a:pt x="18912" y="13736"/>
                      </a:cubicBezTo>
                      <a:cubicBezTo>
                        <a:pt x="18614" y="13736"/>
                        <a:pt x="18614" y="13736"/>
                        <a:pt x="18614" y="13736"/>
                      </a:cubicBezTo>
                      <a:cubicBezTo>
                        <a:pt x="18514" y="14035"/>
                        <a:pt x="18415" y="14234"/>
                        <a:pt x="18315" y="14533"/>
                      </a:cubicBezTo>
                      <a:cubicBezTo>
                        <a:pt x="18514" y="14632"/>
                        <a:pt x="18514" y="14632"/>
                        <a:pt x="18514" y="14632"/>
                      </a:cubicBezTo>
                      <a:cubicBezTo>
                        <a:pt x="19709" y="15926"/>
                        <a:pt x="19709" y="15926"/>
                        <a:pt x="19709" y="15926"/>
                      </a:cubicBezTo>
                      <a:cubicBezTo>
                        <a:pt x="20007" y="16225"/>
                        <a:pt x="20007" y="16822"/>
                        <a:pt x="19709" y="17220"/>
                      </a:cubicBezTo>
                      <a:cubicBezTo>
                        <a:pt x="16922" y="19908"/>
                        <a:pt x="16922" y="19908"/>
                        <a:pt x="16922" y="19908"/>
                      </a:cubicBezTo>
                      <a:cubicBezTo>
                        <a:pt x="16822" y="20107"/>
                        <a:pt x="16524" y="20107"/>
                        <a:pt x="16324" y="20206"/>
                      </a:cubicBezTo>
                      <a:cubicBezTo>
                        <a:pt x="16125" y="20206"/>
                        <a:pt x="15827" y="20107"/>
                        <a:pt x="15727" y="19908"/>
                      </a:cubicBezTo>
                      <a:cubicBezTo>
                        <a:pt x="14433" y="18614"/>
                        <a:pt x="14433" y="18614"/>
                        <a:pt x="14433" y="18614"/>
                      </a:cubicBezTo>
                      <a:cubicBezTo>
                        <a:pt x="14433" y="18614"/>
                        <a:pt x="14433" y="18614"/>
                        <a:pt x="14433" y="18614"/>
                      </a:cubicBezTo>
                      <a:cubicBezTo>
                        <a:pt x="14334" y="18514"/>
                        <a:pt x="14334" y="18514"/>
                        <a:pt x="14334" y="18514"/>
                      </a:cubicBezTo>
                      <a:cubicBezTo>
                        <a:pt x="14035" y="18614"/>
                        <a:pt x="13736" y="18713"/>
                        <a:pt x="13537" y="18813"/>
                      </a:cubicBezTo>
                      <a:cubicBezTo>
                        <a:pt x="13438" y="20704"/>
                        <a:pt x="13438" y="20704"/>
                        <a:pt x="13438" y="20704"/>
                      </a:cubicBezTo>
                      <a:cubicBezTo>
                        <a:pt x="13438" y="21003"/>
                        <a:pt x="13438" y="21202"/>
                        <a:pt x="13239" y="21401"/>
                      </a:cubicBezTo>
                      <a:cubicBezTo>
                        <a:pt x="13040" y="21500"/>
                        <a:pt x="12841" y="21600"/>
                        <a:pt x="12542" y="21600"/>
                      </a:cubicBezTo>
                      <a:close/>
                      <a:moveTo>
                        <a:pt x="9655" y="19808"/>
                      </a:moveTo>
                      <a:cubicBezTo>
                        <a:pt x="11646" y="19808"/>
                        <a:pt x="11646" y="19808"/>
                        <a:pt x="11646" y="19808"/>
                      </a:cubicBezTo>
                      <a:cubicBezTo>
                        <a:pt x="11746" y="18216"/>
                        <a:pt x="11746" y="18216"/>
                        <a:pt x="11746" y="18216"/>
                      </a:cubicBezTo>
                      <a:cubicBezTo>
                        <a:pt x="11746" y="17818"/>
                        <a:pt x="11945" y="17419"/>
                        <a:pt x="12343" y="17320"/>
                      </a:cubicBezTo>
                      <a:cubicBezTo>
                        <a:pt x="12940" y="17121"/>
                        <a:pt x="13537" y="16922"/>
                        <a:pt x="14035" y="16623"/>
                      </a:cubicBezTo>
                      <a:cubicBezTo>
                        <a:pt x="14433" y="16424"/>
                        <a:pt x="14931" y="16424"/>
                        <a:pt x="15229" y="16822"/>
                      </a:cubicBezTo>
                      <a:cubicBezTo>
                        <a:pt x="15727" y="17419"/>
                        <a:pt x="15727" y="17419"/>
                        <a:pt x="15727" y="17419"/>
                      </a:cubicBezTo>
                      <a:cubicBezTo>
                        <a:pt x="16324" y="18017"/>
                        <a:pt x="16324" y="18017"/>
                        <a:pt x="16324" y="18017"/>
                      </a:cubicBezTo>
                      <a:cubicBezTo>
                        <a:pt x="17818" y="16524"/>
                        <a:pt x="17818" y="16524"/>
                        <a:pt x="17818" y="16524"/>
                      </a:cubicBezTo>
                      <a:cubicBezTo>
                        <a:pt x="17220" y="15926"/>
                        <a:pt x="17220" y="15926"/>
                        <a:pt x="17220" y="15926"/>
                      </a:cubicBezTo>
                      <a:cubicBezTo>
                        <a:pt x="16524" y="15229"/>
                        <a:pt x="16524" y="15229"/>
                        <a:pt x="16524" y="15229"/>
                      </a:cubicBezTo>
                      <a:cubicBezTo>
                        <a:pt x="16324" y="15030"/>
                        <a:pt x="16225" y="14533"/>
                        <a:pt x="16424" y="14234"/>
                      </a:cubicBezTo>
                      <a:cubicBezTo>
                        <a:pt x="16723" y="13736"/>
                        <a:pt x="16922" y="13139"/>
                        <a:pt x="17121" y="12641"/>
                      </a:cubicBezTo>
                      <a:cubicBezTo>
                        <a:pt x="17220" y="12243"/>
                        <a:pt x="17519" y="11945"/>
                        <a:pt x="17917" y="11945"/>
                      </a:cubicBezTo>
                      <a:cubicBezTo>
                        <a:pt x="18912" y="11945"/>
                        <a:pt x="18912" y="11945"/>
                        <a:pt x="18912" y="11945"/>
                      </a:cubicBezTo>
                      <a:cubicBezTo>
                        <a:pt x="19808" y="11945"/>
                        <a:pt x="19808" y="11945"/>
                        <a:pt x="19808" y="11945"/>
                      </a:cubicBezTo>
                      <a:cubicBezTo>
                        <a:pt x="19808" y="9854"/>
                        <a:pt x="19808" y="9854"/>
                        <a:pt x="19808" y="9854"/>
                      </a:cubicBezTo>
                      <a:cubicBezTo>
                        <a:pt x="18912" y="9854"/>
                        <a:pt x="18912" y="9854"/>
                        <a:pt x="18912" y="9854"/>
                      </a:cubicBezTo>
                      <a:cubicBezTo>
                        <a:pt x="18017" y="9854"/>
                        <a:pt x="18017" y="9854"/>
                        <a:pt x="18017" y="9854"/>
                      </a:cubicBezTo>
                      <a:cubicBezTo>
                        <a:pt x="18017" y="9854"/>
                        <a:pt x="18017" y="9854"/>
                        <a:pt x="18017" y="9854"/>
                      </a:cubicBezTo>
                      <a:cubicBezTo>
                        <a:pt x="17618" y="9854"/>
                        <a:pt x="17220" y="9655"/>
                        <a:pt x="17121" y="9257"/>
                      </a:cubicBezTo>
                      <a:cubicBezTo>
                        <a:pt x="17021" y="8660"/>
                        <a:pt x="16723" y="8162"/>
                        <a:pt x="16524" y="7665"/>
                      </a:cubicBezTo>
                      <a:cubicBezTo>
                        <a:pt x="16324" y="7266"/>
                        <a:pt x="16324" y="6868"/>
                        <a:pt x="16623" y="6570"/>
                      </a:cubicBezTo>
                      <a:cubicBezTo>
                        <a:pt x="16922" y="6371"/>
                        <a:pt x="17320" y="5873"/>
                        <a:pt x="17320" y="5873"/>
                      </a:cubicBezTo>
                      <a:cubicBezTo>
                        <a:pt x="17917" y="5276"/>
                        <a:pt x="17917" y="5276"/>
                        <a:pt x="17917" y="5276"/>
                      </a:cubicBezTo>
                      <a:cubicBezTo>
                        <a:pt x="16524" y="3782"/>
                        <a:pt x="16524" y="3782"/>
                        <a:pt x="16524" y="3782"/>
                      </a:cubicBezTo>
                      <a:cubicBezTo>
                        <a:pt x="15827" y="4380"/>
                        <a:pt x="15827" y="4380"/>
                        <a:pt x="15827" y="4380"/>
                      </a:cubicBezTo>
                      <a:cubicBezTo>
                        <a:pt x="15827" y="4380"/>
                        <a:pt x="15827" y="4479"/>
                        <a:pt x="15827" y="4479"/>
                      </a:cubicBezTo>
                      <a:cubicBezTo>
                        <a:pt x="15030" y="5076"/>
                        <a:pt x="15030" y="5076"/>
                        <a:pt x="15030" y="5076"/>
                      </a:cubicBezTo>
                      <a:cubicBezTo>
                        <a:pt x="14732" y="5276"/>
                        <a:pt x="14334" y="5276"/>
                        <a:pt x="14035" y="5176"/>
                      </a:cubicBezTo>
                      <a:cubicBezTo>
                        <a:pt x="13537" y="4877"/>
                        <a:pt x="13040" y="4678"/>
                        <a:pt x="12542" y="4479"/>
                      </a:cubicBezTo>
                      <a:cubicBezTo>
                        <a:pt x="12144" y="4380"/>
                        <a:pt x="11945" y="4081"/>
                        <a:pt x="11945" y="3683"/>
                      </a:cubicBezTo>
                      <a:cubicBezTo>
                        <a:pt x="11945" y="2688"/>
                        <a:pt x="11945" y="2688"/>
                        <a:pt x="11945" y="2688"/>
                      </a:cubicBezTo>
                      <a:cubicBezTo>
                        <a:pt x="11945" y="1792"/>
                        <a:pt x="11945" y="1792"/>
                        <a:pt x="11945" y="1792"/>
                      </a:cubicBezTo>
                      <a:cubicBezTo>
                        <a:pt x="9854" y="1792"/>
                        <a:pt x="9854" y="1792"/>
                        <a:pt x="9854" y="1792"/>
                      </a:cubicBezTo>
                      <a:cubicBezTo>
                        <a:pt x="9854" y="3583"/>
                        <a:pt x="9854" y="3583"/>
                        <a:pt x="9854" y="3583"/>
                      </a:cubicBezTo>
                      <a:cubicBezTo>
                        <a:pt x="9854" y="3982"/>
                        <a:pt x="9556" y="4280"/>
                        <a:pt x="9158" y="4380"/>
                      </a:cubicBezTo>
                      <a:cubicBezTo>
                        <a:pt x="8560" y="4579"/>
                        <a:pt x="7963" y="4778"/>
                        <a:pt x="7465" y="5076"/>
                      </a:cubicBezTo>
                      <a:cubicBezTo>
                        <a:pt x="7067" y="5276"/>
                        <a:pt x="6669" y="5176"/>
                        <a:pt x="6371" y="4877"/>
                      </a:cubicBezTo>
                      <a:cubicBezTo>
                        <a:pt x="5773" y="4181"/>
                        <a:pt x="5773" y="4181"/>
                        <a:pt x="5773" y="4181"/>
                      </a:cubicBezTo>
                      <a:cubicBezTo>
                        <a:pt x="5176" y="3683"/>
                        <a:pt x="5176" y="3683"/>
                        <a:pt x="5176" y="3683"/>
                      </a:cubicBezTo>
                      <a:cubicBezTo>
                        <a:pt x="3683" y="5076"/>
                        <a:pt x="3683" y="5076"/>
                        <a:pt x="3683" y="5076"/>
                      </a:cubicBezTo>
                      <a:cubicBezTo>
                        <a:pt x="4280" y="5674"/>
                        <a:pt x="4280" y="5674"/>
                        <a:pt x="4280" y="5674"/>
                      </a:cubicBezTo>
                      <a:cubicBezTo>
                        <a:pt x="5076" y="6371"/>
                        <a:pt x="5475" y="6769"/>
                        <a:pt x="5076" y="7366"/>
                      </a:cubicBezTo>
                      <a:cubicBezTo>
                        <a:pt x="4678" y="7864"/>
                        <a:pt x="4479" y="8461"/>
                        <a:pt x="4280" y="9058"/>
                      </a:cubicBezTo>
                      <a:cubicBezTo>
                        <a:pt x="4181" y="9456"/>
                        <a:pt x="3782" y="9655"/>
                        <a:pt x="3384" y="9655"/>
                      </a:cubicBezTo>
                      <a:cubicBezTo>
                        <a:pt x="1792" y="9655"/>
                        <a:pt x="1792" y="9655"/>
                        <a:pt x="1792" y="9655"/>
                      </a:cubicBezTo>
                      <a:cubicBezTo>
                        <a:pt x="1792" y="11746"/>
                        <a:pt x="1792" y="11746"/>
                        <a:pt x="1792" y="11746"/>
                      </a:cubicBezTo>
                      <a:cubicBezTo>
                        <a:pt x="3384" y="11746"/>
                        <a:pt x="3384" y="11746"/>
                        <a:pt x="3384" y="11746"/>
                      </a:cubicBezTo>
                      <a:cubicBezTo>
                        <a:pt x="3782" y="11746"/>
                        <a:pt x="4081" y="12044"/>
                        <a:pt x="4181" y="12442"/>
                      </a:cubicBezTo>
                      <a:cubicBezTo>
                        <a:pt x="4380" y="13040"/>
                        <a:pt x="4579" y="13637"/>
                        <a:pt x="4877" y="14135"/>
                      </a:cubicBezTo>
                      <a:cubicBezTo>
                        <a:pt x="5076" y="14533"/>
                        <a:pt x="5076" y="15030"/>
                        <a:pt x="4778" y="15229"/>
                      </a:cubicBezTo>
                      <a:cubicBezTo>
                        <a:pt x="4181" y="15827"/>
                        <a:pt x="4181" y="15827"/>
                        <a:pt x="4181" y="15827"/>
                      </a:cubicBezTo>
                      <a:cubicBezTo>
                        <a:pt x="3583" y="16424"/>
                        <a:pt x="3583" y="16424"/>
                        <a:pt x="3583" y="16424"/>
                      </a:cubicBezTo>
                      <a:cubicBezTo>
                        <a:pt x="5076" y="17818"/>
                        <a:pt x="5076" y="17818"/>
                        <a:pt x="5076" y="17818"/>
                      </a:cubicBezTo>
                      <a:cubicBezTo>
                        <a:pt x="5674" y="17220"/>
                        <a:pt x="5674" y="17220"/>
                        <a:pt x="5674" y="17220"/>
                      </a:cubicBezTo>
                      <a:cubicBezTo>
                        <a:pt x="6171" y="16723"/>
                        <a:pt x="6171" y="16723"/>
                        <a:pt x="6171" y="16723"/>
                      </a:cubicBezTo>
                      <a:cubicBezTo>
                        <a:pt x="6470" y="16424"/>
                        <a:pt x="6868" y="16324"/>
                        <a:pt x="7266" y="16623"/>
                      </a:cubicBezTo>
                      <a:cubicBezTo>
                        <a:pt x="7764" y="16922"/>
                        <a:pt x="8361" y="17121"/>
                        <a:pt x="8959" y="17320"/>
                      </a:cubicBezTo>
                      <a:cubicBezTo>
                        <a:pt x="9357" y="17419"/>
                        <a:pt x="9655" y="17718"/>
                        <a:pt x="9655" y="18116"/>
                      </a:cubicBezTo>
                      <a:cubicBezTo>
                        <a:pt x="9655" y="19012"/>
                        <a:pt x="9655" y="19012"/>
                        <a:pt x="9655" y="19012"/>
                      </a:cubicBezTo>
                      <a:lnTo>
                        <a:pt x="9655" y="19808"/>
                      </a:lnTo>
                      <a:close/>
                    </a:path>
                  </a:pathLst>
                </a:custGeom>
                <a:grpFill/>
                <a:ln w="12700" cap="flat">
                  <a:solidFill>
                    <a:schemeClr val="tx1"/>
                  </a:solidFill>
                  <a:miter lim="400000"/>
                </a:ln>
                <a:effectLst/>
              </p:spPr>
              <p:txBody>
                <a:bodyPr wrap="square" lIns="21771" tIns="21771" rIns="21771" bIns="21771" numCol="1" anchor="t">
                  <a:noAutofit/>
                </a:bodyPr>
                <a:lstStyle/>
                <a:p>
                  <a:pPr defTabSz="21590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圆形"/>
                <p:cNvSpPr/>
                <p:nvPr/>
              </p:nvSpPr>
              <p:spPr>
                <a:xfrm>
                  <a:off x="6008402" y="4421002"/>
                  <a:ext cx="460312" cy="449951"/>
                </a:xfrm>
                <a:prstGeom prst="ellipse">
                  <a:avLst/>
                </a:prstGeom>
                <a:grpFill/>
                <a:ln w="12700" cap="flat">
                  <a:solidFill>
                    <a:schemeClr val="tx1"/>
                  </a:solidFill>
                  <a:miter lim="400000"/>
                </a:ln>
                <a:effectLst/>
              </p:spPr>
              <p:txBody>
                <a:bodyPr wrap="square" lIns="24190" tIns="24190" rIns="24190" bIns="24190" numCol="1" anchor="ctr">
                  <a:noAutofit/>
                </a:bodyPr>
                <a:lstStyle/>
                <a:p>
                  <a:pPr>
                    <a:defRPr sz="3200" b="0">
                      <a:latin typeface="+mn-lt"/>
                      <a:ea typeface="+mn-ea"/>
                      <a:cs typeface="+mn-cs"/>
                      <a:sym typeface="Helvetica Neue Medium"/>
                    </a:defRPr>
                  </a:pPr>
                  <a:endParaRPr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1" name="组合 10"/>
              <p:cNvGrpSpPr/>
              <p:nvPr/>
            </p:nvGrpSpPr>
            <p:grpSpPr>
              <a:xfrm>
                <a:off x="1376286" y="3722873"/>
                <a:ext cx="1171624" cy="1162539"/>
                <a:chOff x="5469314" y="3881913"/>
                <a:chExt cx="1538488" cy="1526558"/>
              </a:xfrm>
              <a:grpFill/>
            </p:grpSpPr>
            <p:sp>
              <p:nvSpPr>
                <p:cNvPr id="12" name="形状"/>
                <p:cNvSpPr/>
                <p:nvPr/>
              </p:nvSpPr>
              <p:spPr>
                <a:xfrm>
                  <a:off x="5469314" y="4535308"/>
                  <a:ext cx="206030" cy="201392"/>
                </a:xfrm>
                <a:custGeom>
                  <a:avLst/>
                  <a:gdLst/>
                  <a:ahLst/>
                  <a:cxnLst>
                    <a:cxn ang="0">
                      <a:pos x="wd2" y="hd2"/>
                    </a:cxn>
                    <a:cxn ang="5400000">
                      <a:pos x="wd2" y="hd2"/>
                    </a:cxn>
                    <a:cxn ang="10800000">
                      <a:pos x="wd2" y="hd2"/>
                    </a:cxn>
                    <a:cxn ang="16200000">
                      <a:pos x="wd2" y="hd2"/>
                    </a:cxn>
                  </a:cxnLst>
                  <a:rect l="0" t="0" r="r" b="b"/>
                  <a:pathLst>
                    <a:path w="21600" h="21600" extrusionOk="0">
                      <a:moveTo>
                        <a:pt x="10706" y="21600"/>
                      </a:moveTo>
                      <a:cubicBezTo>
                        <a:pt x="4696" y="21600"/>
                        <a:pt x="0" y="16717"/>
                        <a:pt x="0" y="10894"/>
                      </a:cubicBezTo>
                      <a:cubicBezTo>
                        <a:pt x="0" y="4883"/>
                        <a:pt x="4696" y="0"/>
                        <a:pt x="10706" y="0"/>
                      </a:cubicBezTo>
                      <a:cubicBezTo>
                        <a:pt x="16717" y="0"/>
                        <a:pt x="21600" y="4883"/>
                        <a:pt x="21600" y="10894"/>
                      </a:cubicBezTo>
                      <a:cubicBezTo>
                        <a:pt x="21600" y="16717"/>
                        <a:pt x="16717" y="21600"/>
                        <a:pt x="10706" y="21600"/>
                      </a:cubicBezTo>
                      <a:close/>
                      <a:moveTo>
                        <a:pt x="10706" y="3381"/>
                      </a:moveTo>
                      <a:cubicBezTo>
                        <a:pt x="6574" y="3381"/>
                        <a:pt x="3381" y="6762"/>
                        <a:pt x="3381" y="10894"/>
                      </a:cubicBezTo>
                      <a:cubicBezTo>
                        <a:pt x="3381" y="15026"/>
                        <a:pt x="6574" y="18219"/>
                        <a:pt x="10706" y="18219"/>
                      </a:cubicBezTo>
                      <a:cubicBezTo>
                        <a:pt x="14838" y="18219"/>
                        <a:pt x="18219" y="15026"/>
                        <a:pt x="18219" y="10894"/>
                      </a:cubicBezTo>
                      <a:cubicBezTo>
                        <a:pt x="18219" y="6762"/>
                        <a:pt x="14838" y="3381"/>
                        <a:pt x="10706" y="3381"/>
                      </a:cubicBezTo>
                      <a:close/>
                    </a:path>
                  </a:pathLst>
                </a:custGeom>
                <a:grpFill/>
                <a:ln w="12700" cap="flat">
                  <a:solidFill>
                    <a:schemeClr val="tx1"/>
                  </a:solidFill>
                  <a:miter lim="400000"/>
                </a:ln>
                <a:effectLst/>
              </p:spPr>
              <p:txBody>
                <a:bodyPr wrap="square" lIns="21771" tIns="21771" rIns="21771" bIns="21771" numCol="1" anchor="t">
                  <a:noAutofit/>
                </a:bodyPr>
                <a:lstStyle/>
                <a:p>
                  <a:pPr defTabSz="21590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圆形"/>
                <p:cNvSpPr/>
                <p:nvPr/>
              </p:nvSpPr>
              <p:spPr>
                <a:xfrm>
                  <a:off x="5549546" y="4804143"/>
                  <a:ext cx="125797" cy="122966"/>
                </a:xfrm>
                <a:prstGeom prst="ellipse">
                  <a:avLst/>
                </a:prstGeom>
                <a:grpFill/>
                <a:ln w="12700" cap="flat">
                  <a:solidFill>
                    <a:schemeClr val="tx1"/>
                  </a:solidFill>
                  <a:miter lim="400000"/>
                </a:ln>
                <a:effectLst/>
              </p:spPr>
              <p:txBody>
                <a:bodyPr wrap="square" lIns="24190" tIns="24190" rIns="24190" bIns="24190" numCol="1" anchor="ctr">
                  <a:noAutofit/>
                </a:bodyPr>
                <a:lstStyle/>
                <a:p>
                  <a:pPr>
                    <a:defRPr sz="3200" b="0">
                      <a:latin typeface="+mn-lt"/>
                      <a:ea typeface="+mn-ea"/>
                      <a:cs typeface="+mn-cs"/>
                      <a:sym typeface="Helvetica Neue Medium"/>
                    </a:defRPr>
                  </a:pPr>
                  <a:endParaRPr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形状"/>
                <p:cNvSpPr/>
                <p:nvPr/>
              </p:nvSpPr>
              <p:spPr>
                <a:xfrm>
                  <a:off x="5624592" y="4994552"/>
                  <a:ext cx="206030" cy="201392"/>
                </a:xfrm>
                <a:custGeom>
                  <a:avLst/>
                  <a:gdLst/>
                  <a:ahLst/>
                  <a:cxnLst>
                    <a:cxn ang="0">
                      <a:pos x="wd2" y="hd2"/>
                    </a:cxn>
                    <a:cxn ang="5400000">
                      <a:pos x="wd2" y="hd2"/>
                    </a:cxn>
                    <a:cxn ang="10800000">
                      <a:pos x="wd2" y="hd2"/>
                    </a:cxn>
                    <a:cxn ang="16200000">
                      <a:pos x="wd2" y="hd2"/>
                    </a:cxn>
                  </a:cxnLst>
                  <a:rect l="0" t="0" r="r" b="b"/>
                  <a:pathLst>
                    <a:path w="21600" h="21600" extrusionOk="0">
                      <a:moveTo>
                        <a:pt x="10706" y="21600"/>
                      </a:moveTo>
                      <a:cubicBezTo>
                        <a:pt x="4696" y="21600"/>
                        <a:pt x="0" y="16717"/>
                        <a:pt x="0" y="10894"/>
                      </a:cubicBezTo>
                      <a:cubicBezTo>
                        <a:pt x="0" y="4883"/>
                        <a:pt x="4696" y="0"/>
                        <a:pt x="10706" y="0"/>
                      </a:cubicBezTo>
                      <a:cubicBezTo>
                        <a:pt x="16717" y="0"/>
                        <a:pt x="21600" y="4883"/>
                        <a:pt x="21600" y="10894"/>
                      </a:cubicBezTo>
                      <a:cubicBezTo>
                        <a:pt x="21600" y="16717"/>
                        <a:pt x="16717" y="21600"/>
                        <a:pt x="10706" y="21600"/>
                      </a:cubicBezTo>
                      <a:close/>
                      <a:moveTo>
                        <a:pt x="10706" y="3381"/>
                      </a:moveTo>
                      <a:cubicBezTo>
                        <a:pt x="6574" y="3381"/>
                        <a:pt x="3381" y="6762"/>
                        <a:pt x="3381" y="10894"/>
                      </a:cubicBezTo>
                      <a:cubicBezTo>
                        <a:pt x="3381" y="15026"/>
                        <a:pt x="6574" y="18219"/>
                        <a:pt x="10706" y="18219"/>
                      </a:cubicBezTo>
                      <a:cubicBezTo>
                        <a:pt x="14838" y="18219"/>
                        <a:pt x="18219" y="15026"/>
                        <a:pt x="18219" y="10894"/>
                      </a:cubicBezTo>
                      <a:cubicBezTo>
                        <a:pt x="18219" y="6762"/>
                        <a:pt x="14838" y="3381"/>
                        <a:pt x="10706" y="3381"/>
                      </a:cubicBezTo>
                      <a:close/>
                    </a:path>
                  </a:pathLst>
                </a:custGeom>
                <a:grpFill/>
                <a:ln w="12700" cap="flat">
                  <a:solidFill>
                    <a:schemeClr val="tx1"/>
                  </a:solidFill>
                  <a:miter lim="400000"/>
                </a:ln>
                <a:effectLst/>
              </p:spPr>
              <p:txBody>
                <a:bodyPr wrap="square" lIns="21771" tIns="21771" rIns="21771" bIns="21771" numCol="1" anchor="t">
                  <a:noAutofit/>
                </a:bodyPr>
                <a:lstStyle/>
                <a:p>
                  <a:pPr defTabSz="21590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形状"/>
                <p:cNvSpPr/>
                <p:nvPr/>
              </p:nvSpPr>
              <p:spPr>
                <a:xfrm>
                  <a:off x="6132097" y="5207078"/>
                  <a:ext cx="206030" cy="201393"/>
                </a:xfrm>
                <a:custGeom>
                  <a:avLst/>
                  <a:gdLst/>
                  <a:ahLst/>
                  <a:cxnLst>
                    <a:cxn ang="0">
                      <a:pos x="wd2" y="hd2"/>
                    </a:cxn>
                    <a:cxn ang="5400000">
                      <a:pos x="wd2" y="hd2"/>
                    </a:cxn>
                    <a:cxn ang="10800000">
                      <a:pos x="wd2" y="hd2"/>
                    </a:cxn>
                    <a:cxn ang="16200000">
                      <a:pos x="wd2" y="hd2"/>
                    </a:cxn>
                  </a:cxnLst>
                  <a:rect l="0" t="0" r="r" b="b"/>
                  <a:pathLst>
                    <a:path w="21600" h="21600" extrusionOk="0">
                      <a:moveTo>
                        <a:pt x="10706" y="21600"/>
                      </a:moveTo>
                      <a:cubicBezTo>
                        <a:pt x="4696" y="21600"/>
                        <a:pt x="0" y="16717"/>
                        <a:pt x="0" y="10894"/>
                      </a:cubicBezTo>
                      <a:cubicBezTo>
                        <a:pt x="0" y="4883"/>
                        <a:pt x="4696" y="0"/>
                        <a:pt x="10706" y="0"/>
                      </a:cubicBezTo>
                      <a:cubicBezTo>
                        <a:pt x="16717" y="0"/>
                        <a:pt x="21600" y="4883"/>
                        <a:pt x="21600" y="10894"/>
                      </a:cubicBezTo>
                      <a:cubicBezTo>
                        <a:pt x="21600" y="16717"/>
                        <a:pt x="16717" y="21600"/>
                        <a:pt x="10706" y="21600"/>
                      </a:cubicBezTo>
                      <a:close/>
                      <a:moveTo>
                        <a:pt x="10706" y="3381"/>
                      </a:moveTo>
                      <a:cubicBezTo>
                        <a:pt x="6574" y="3381"/>
                        <a:pt x="3381" y="6762"/>
                        <a:pt x="3381" y="10894"/>
                      </a:cubicBezTo>
                      <a:cubicBezTo>
                        <a:pt x="3381" y="15026"/>
                        <a:pt x="6574" y="18219"/>
                        <a:pt x="10706" y="18219"/>
                      </a:cubicBezTo>
                      <a:cubicBezTo>
                        <a:pt x="14838" y="18219"/>
                        <a:pt x="18219" y="15026"/>
                        <a:pt x="18219" y="10894"/>
                      </a:cubicBezTo>
                      <a:cubicBezTo>
                        <a:pt x="18219" y="6762"/>
                        <a:pt x="14838" y="3381"/>
                        <a:pt x="10706" y="3381"/>
                      </a:cubicBezTo>
                      <a:close/>
                    </a:path>
                  </a:pathLst>
                </a:custGeom>
                <a:grpFill/>
                <a:ln w="12700" cap="flat">
                  <a:solidFill>
                    <a:schemeClr val="tx1"/>
                  </a:solidFill>
                  <a:miter lim="400000"/>
                </a:ln>
                <a:effectLst/>
              </p:spPr>
              <p:txBody>
                <a:bodyPr wrap="square" lIns="21771" tIns="21771" rIns="21771" bIns="21771" numCol="1" anchor="t">
                  <a:noAutofit/>
                </a:bodyPr>
                <a:lstStyle/>
                <a:p>
                  <a:pPr defTabSz="21590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圆形"/>
                <p:cNvSpPr/>
                <p:nvPr/>
              </p:nvSpPr>
              <p:spPr>
                <a:xfrm>
                  <a:off x="5908115" y="5208651"/>
                  <a:ext cx="125798" cy="122966"/>
                </a:xfrm>
                <a:prstGeom prst="ellipse">
                  <a:avLst/>
                </a:prstGeom>
                <a:grpFill/>
                <a:ln w="12700" cap="flat">
                  <a:solidFill>
                    <a:schemeClr val="tx1"/>
                  </a:solidFill>
                  <a:miter lim="400000"/>
                </a:ln>
                <a:effectLst/>
              </p:spPr>
              <p:txBody>
                <a:bodyPr wrap="square" lIns="24190" tIns="24190" rIns="24190" bIns="24190" numCol="1" anchor="ctr">
                  <a:noAutofit/>
                </a:bodyPr>
                <a:lstStyle/>
                <a:p>
                  <a:pPr>
                    <a:defRPr sz="3200" b="0">
                      <a:latin typeface="+mn-lt"/>
                      <a:ea typeface="+mn-ea"/>
                      <a:cs typeface="+mn-cs"/>
                      <a:sym typeface="Helvetica Neue Medium"/>
                    </a:defRPr>
                  </a:pPr>
                  <a:endParaRPr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形状"/>
                <p:cNvSpPr/>
                <p:nvPr/>
              </p:nvSpPr>
              <p:spPr>
                <a:xfrm>
                  <a:off x="6132097" y="3881913"/>
                  <a:ext cx="206030" cy="201392"/>
                </a:xfrm>
                <a:custGeom>
                  <a:avLst/>
                  <a:gdLst/>
                  <a:ahLst/>
                  <a:cxnLst>
                    <a:cxn ang="0">
                      <a:pos x="wd2" y="hd2"/>
                    </a:cxn>
                    <a:cxn ang="5400000">
                      <a:pos x="wd2" y="hd2"/>
                    </a:cxn>
                    <a:cxn ang="10800000">
                      <a:pos x="wd2" y="hd2"/>
                    </a:cxn>
                    <a:cxn ang="16200000">
                      <a:pos x="wd2" y="hd2"/>
                    </a:cxn>
                  </a:cxnLst>
                  <a:rect l="0" t="0" r="r" b="b"/>
                  <a:pathLst>
                    <a:path w="21600" h="21600" extrusionOk="0">
                      <a:moveTo>
                        <a:pt x="10706" y="21600"/>
                      </a:moveTo>
                      <a:cubicBezTo>
                        <a:pt x="4696" y="21600"/>
                        <a:pt x="0" y="16717"/>
                        <a:pt x="0" y="10894"/>
                      </a:cubicBezTo>
                      <a:cubicBezTo>
                        <a:pt x="0" y="4883"/>
                        <a:pt x="4696" y="0"/>
                        <a:pt x="10706" y="0"/>
                      </a:cubicBezTo>
                      <a:cubicBezTo>
                        <a:pt x="16717" y="0"/>
                        <a:pt x="21600" y="4883"/>
                        <a:pt x="21600" y="10894"/>
                      </a:cubicBezTo>
                      <a:cubicBezTo>
                        <a:pt x="21600" y="16717"/>
                        <a:pt x="16717" y="21600"/>
                        <a:pt x="10706" y="21600"/>
                      </a:cubicBezTo>
                      <a:close/>
                      <a:moveTo>
                        <a:pt x="10706" y="3381"/>
                      </a:moveTo>
                      <a:cubicBezTo>
                        <a:pt x="6574" y="3381"/>
                        <a:pt x="3381" y="6762"/>
                        <a:pt x="3381" y="10894"/>
                      </a:cubicBezTo>
                      <a:cubicBezTo>
                        <a:pt x="3381" y="15026"/>
                        <a:pt x="6574" y="18219"/>
                        <a:pt x="10706" y="18219"/>
                      </a:cubicBezTo>
                      <a:cubicBezTo>
                        <a:pt x="14838" y="18219"/>
                        <a:pt x="18219" y="15026"/>
                        <a:pt x="18219" y="10894"/>
                      </a:cubicBezTo>
                      <a:cubicBezTo>
                        <a:pt x="18219" y="6762"/>
                        <a:pt x="14838" y="3381"/>
                        <a:pt x="10706" y="3381"/>
                      </a:cubicBezTo>
                      <a:close/>
                    </a:path>
                  </a:pathLst>
                </a:custGeom>
                <a:grpFill/>
                <a:ln w="12700" cap="flat">
                  <a:solidFill>
                    <a:schemeClr val="tx1"/>
                  </a:solidFill>
                  <a:miter lim="400000"/>
                </a:ln>
                <a:effectLst/>
              </p:spPr>
              <p:txBody>
                <a:bodyPr wrap="square" lIns="21771" tIns="21771" rIns="21771" bIns="21771" numCol="1" anchor="t">
                  <a:noAutofit/>
                </a:bodyPr>
                <a:lstStyle/>
                <a:p>
                  <a:pPr defTabSz="21590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形状"/>
                <p:cNvSpPr/>
                <p:nvPr/>
              </p:nvSpPr>
              <p:spPr>
                <a:xfrm>
                  <a:off x="6801772" y="4545282"/>
                  <a:ext cx="206030" cy="201392"/>
                </a:xfrm>
                <a:custGeom>
                  <a:avLst/>
                  <a:gdLst/>
                  <a:ahLst/>
                  <a:cxnLst>
                    <a:cxn ang="0">
                      <a:pos x="wd2" y="hd2"/>
                    </a:cxn>
                    <a:cxn ang="5400000">
                      <a:pos x="wd2" y="hd2"/>
                    </a:cxn>
                    <a:cxn ang="10800000">
                      <a:pos x="wd2" y="hd2"/>
                    </a:cxn>
                    <a:cxn ang="16200000">
                      <a:pos x="wd2" y="hd2"/>
                    </a:cxn>
                  </a:cxnLst>
                  <a:rect l="0" t="0" r="r" b="b"/>
                  <a:pathLst>
                    <a:path w="21600" h="21600" extrusionOk="0">
                      <a:moveTo>
                        <a:pt x="10706" y="21600"/>
                      </a:moveTo>
                      <a:cubicBezTo>
                        <a:pt x="4696" y="21600"/>
                        <a:pt x="0" y="16717"/>
                        <a:pt x="0" y="10894"/>
                      </a:cubicBezTo>
                      <a:cubicBezTo>
                        <a:pt x="0" y="4883"/>
                        <a:pt x="4696" y="0"/>
                        <a:pt x="10706" y="0"/>
                      </a:cubicBezTo>
                      <a:cubicBezTo>
                        <a:pt x="16717" y="0"/>
                        <a:pt x="21600" y="4883"/>
                        <a:pt x="21600" y="10894"/>
                      </a:cubicBezTo>
                      <a:cubicBezTo>
                        <a:pt x="21600" y="16717"/>
                        <a:pt x="16717" y="21600"/>
                        <a:pt x="10706" y="21600"/>
                      </a:cubicBezTo>
                      <a:close/>
                      <a:moveTo>
                        <a:pt x="10706" y="3381"/>
                      </a:moveTo>
                      <a:cubicBezTo>
                        <a:pt x="6574" y="3381"/>
                        <a:pt x="3381" y="6762"/>
                        <a:pt x="3381" y="10894"/>
                      </a:cubicBezTo>
                      <a:cubicBezTo>
                        <a:pt x="3381" y="15026"/>
                        <a:pt x="6574" y="18219"/>
                        <a:pt x="10706" y="18219"/>
                      </a:cubicBezTo>
                      <a:cubicBezTo>
                        <a:pt x="14838" y="18219"/>
                        <a:pt x="18219" y="15026"/>
                        <a:pt x="18219" y="10894"/>
                      </a:cubicBezTo>
                      <a:cubicBezTo>
                        <a:pt x="18219" y="6762"/>
                        <a:pt x="14838" y="3381"/>
                        <a:pt x="10706" y="3381"/>
                      </a:cubicBezTo>
                      <a:close/>
                    </a:path>
                  </a:pathLst>
                </a:custGeom>
                <a:grpFill/>
                <a:ln w="12700" cap="flat">
                  <a:solidFill>
                    <a:schemeClr val="tx1"/>
                  </a:solidFill>
                  <a:miter lim="400000"/>
                </a:ln>
                <a:effectLst/>
              </p:spPr>
              <p:txBody>
                <a:bodyPr wrap="square" lIns="21771" tIns="21771" rIns="21771" bIns="21771" numCol="1" anchor="t">
                  <a:noAutofit/>
                </a:bodyPr>
                <a:lstStyle/>
                <a:p>
                  <a:pPr defTabSz="21590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形状"/>
                <p:cNvSpPr/>
                <p:nvPr/>
              </p:nvSpPr>
              <p:spPr>
                <a:xfrm>
                  <a:off x="6630186" y="4081937"/>
                  <a:ext cx="206030" cy="201393"/>
                </a:xfrm>
                <a:custGeom>
                  <a:avLst/>
                  <a:gdLst/>
                  <a:ahLst/>
                  <a:cxnLst>
                    <a:cxn ang="0">
                      <a:pos x="wd2" y="hd2"/>
                    </a:cxn>
                    <a:cxn ang="5400000">
                      <a:pos x="wd2" y="hd2"/>
                    </a:cxn>
                    <a:cxn ang="10800000">
                      <a:pos x="wd2" y="hd2"/>
                    </a:cxn>
                    <a:cxn ang="16200000">
                      <a:pos x="wd2" y="hd2"/>
                    </a:cxn>
                  </a:cxnLst>
                  <a:rect l="0" t="0" r="r" b="b"/>
                  <a:pathLst>
                    <a:path w="21600" h="21600" extrusionOk="0">
                      <a:moveTo>
                        <a:pt x="10706" y="21600"/>
                      </a:moveTo>
                      <a:cubicBezTo>
                        <a:pt x="4696" y="21600"/>
                        <a:pt x="0" y="16717"/>
                        <a:pt x="0" y="10894"/>
                      </a:cubicBezTo>
                      <a:cubicBezTo>
                        <a:pt x="0" y="4883"/>
                        <a:pt x="4696" y="0"/>
                        <a:pt x="10706" y="0"/>
                      </a:cubicBezTo>
                      <a:cubicBezTo>
                        <a:pt x="16717" y="0"/>
                        <a:pt x="21600" y="4883"/>
                        <a:pt x="21600" y="10894"/>
                      </a:cubicBezTo>
                      <a:cubicBezTo>
                        <a:pt x="21600" y="16717"/>
                        <a:pt x="16717" y="21600"/>
                        <a:pt x="10706" y="21600"/>
                      </a:cubicBezTo>
                      <a:close/>
                      <a:moveTo>
                        <a:pt x="10706" y="3381"/>
                      </a:moveTo>
                      <a:cubicBezTo>
                        <a:pt x="6574" y="3381"/>
                        <a:pt x="3381" y="6762"/>
                        <a:pt x="3381" y="10894"/>
                      </a:cubicBezTo>
                      <a:cubicBezTo>
                        <a:pt x="3381" y="15026"/>
                        <a:pt x="6574" y="18219"/>
                        <a:pt x="10706" y="18219"/>
                      </a:cubicBezTo>
                      <a:cubicBezTo>
                        <a:pt x="14838" y="18219"/>
                        <a:pt x="18219" y="15026"/>
                        <a:pt x="18219" y="10894"/>
                      </a:cubicBezTo>
                      <a:cubicBezTo>
                        <a:pt x="18219" y="6762"/>
                        <a:pt x="14838" y="3381"/>
                        <a:pt x="10706" y="3381"/>
                      </a:cubicBezTo>
                      <a:close/>
                    </a:path>
                  </a:pathLst>
                </a:custGeom>
                <a:grpFill/>
                <a:ln w="12700" cap="flat">
                  <a:solidFill>
                    <a:schemeClr val="tx1"/>
                  </a:solidFill>
                  <a:miter lim="400000"/>
                </a:ln>
                <a:effectLst/>
              </p:spPr>
              <p:txBody>
                <a:bodyPr wrap="square" lIns="21771" tIns="21771" rIns="21771" bIns="21771" numCol="1" anchor="t">
                  <a:noAutofit/>
                </a:bodyPr>
                <a:lstStyle/>
                <a:p>
                  <a:pPr defTabSz="21590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形状"/>
                <p:cNvSpPr/>
                <p:nvPr/>
              </p:nvSpPr>
              <p:spPr>
                <a:xfrm>
                  <a:off x="6617397" y="5009498"/>
                  <a:ext cx="206030" cy="201392"/>
                </a:xfrm>
                <a:custGeom>
                  <a:avLst/>
                  <a:gdLst/>
                  <a:ahLst/>
                  <a:cxnLst>
                    <a:cxn ang="0">
                      <a:pos x="wd2" y="hd2"/>
                    </a:cxn>
                    <a:cxn ang="5400000">
                      <a:pos x="wd2" y="hd2"/>
                    </a:cxn>
                    <a:cxn ang="10800000">
                      <a:pos x="wd2" y="hd2"/>
                    </a:cxn>
                    <a:cxn ang="16200000">
                      <a:pos x="wd2" y="hd2"/>
                    </a:cxn>
                  </a:cxnLst>
                  <a:rect l="0" t="0" r="r" b="b"/>
                  <a:pathLst>
                    <a:path w="21600" h="21600" extrusionOk="0">
                      <a:moveTo>
                        <a:pt x="10706" y="21600"/>
                      </a:moveTo>
                      <a:cubicBezTo>
                        <a:pt x="4696" y="21600"/>
                        <a:pt x="0" y="16717"/>
                        <a:pt x="0" y="10894"/>
                      </a:cubicBezTo>
                      <a:cubicBezTo>
                        <a:pt x="0" y="4883"/>
                        <a:pt x="4696" y="0"/>
                        <a:pt x="10706" y="0"/>
                      </a:cubicBezTo>
                      <a:cubicBezTo>
                        <a:pt x="16717" y="0"/>
                        <a:pt x="21600" y="4883"/>
                        <a:pt x="21600" y="10894"/>
                      </a:cubicBezTo>
                      <a:cubicBezTo>
                        <a:pt x="21600" y="16717"/>
                        <a:pt x="16717" y="21600"/>
                        <a:pt x="10706" y="21600"/>
                      </a:cubicBezTo>
                      <a:close/>
                      <a:moveTo>
                        <a:pt x="10706" y="3381"/>
                      </a:moveTo>
                      <a:cubicBezTo>
                        <a:pt x="6574" y="3381"/>
                        <a:pt x="3381" y="6762"/>
                        <a:pt x="3381" y="10894"/>
                      </a:cubicBezTo>
                      <a:cubicBezTo>
                        <a:pt x="3381" y="15026"/>
                        <a:pt x="6574" y="18219"/>
                        <a:pt x="10706" y="18219"/>
                      </a:cubicBezTo>
                      <a:cubicBezTo>
                        <a:pt x="14838" y="18219"/>
                        <a:pt x="18219" y="15026"/>
                        <a:pt x="18219" y="10894"/>
                      </a:cubicBezTo>
                      <a:cubicBezTo>
                        <a:pt x="18219" y="6762"/>
                        <a:pt x="14838" y="3381"/>
                        <a:pt x="10706" y="3381"/>
                      </a:cubicBezTo>
                      <a:close/>
                    </a:path>
                  </a:pathLst>
                </a:custGeom>
                <a:grpFill/>
                <a:ln w="12700" cap="flat">
                  <a:solidFill>
                    <a:schemeClr val="tx1"/>
                  </a:solidFill>
                  <a:miter lim="400000"/>
                </a:ln>
                <a:effectLst/>
              </p:spPr>
              <p:txBody>
                <a:bodyPr wrap="square" lIns="21771" tIns="21771" rIns="21771" bIns="21771" numCol="1" anchor="t">
                  <a:noAutofit/>
                </a:bodyPr>
                <a:lstStyle/>
                <a:p>
                  <a:pPr defTabSz="21590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形状"/>
                <p:cNvSpPr/>
                <p:nvPr/>
              </p:nvSpPr>
              <p:spPr>
                <a:xfrm>
                  <a:off x="5663660" y="4056935"/>
                  <a:ext cx="206030" cy="201392"/>
                </a:xfrm>
                <a:custGeom>
                  <a:avLst/>
                  <a:gdLst/>
                  <a:ahLst/>
                  <a:cxnLst>
                    <a:cxn ang="0">
                      <a:pos x="wd2" y="hd2"/>
                    </a:cxn>
                    <a:cxn ang="5400000">
                      <a:pos x="wd2" y="hd2"/>
                    </a:cxn>
                    <a:cxn ang="10800000">
                      <a:pos x="wd2" y="hd2"/>
                    </a:cxn>
                    <a:cxn ang="16200000">
                      <a:pos x="wd2" y="hd2"/>
                    </a:cxn>
                  </a:cxnLst>
                  <a:rect l="0" t="0" r="r" b="b"/>
                  <a:pathLst>
                    <a:path w="21600" h="21600" extrusionOk="0">
                      <a:moveTo>
                        <a:pt x="10706" y="21600"/>
                      </a:moveTo>
                      <a:cubicBezTo>
                        <a:pt x="4696" y="21600"/>
                        <a:pt x="0" y="16717"/>
                        <a:pt x="0" y="10894"/>
                      </a:cubicBezTo>
                      <a:cubicBezTo>
                        <a:pt x="0" y="4883"/>
                        <a:pt x="4696" y="0"/>
                        <a:pt x="10706" y="0"/>
                      </a:cubicBezTo>
                      <a:cubicBezTo>
                        <a:pt x="16717" y="0"/>
                        <a:pt x="21600" y="4883"/>
                        <a:pt x="21600" y="10894"/>
                      </a:cubicBezTo>
                      <a:cubicBezTo>
                        <a:pt x="21600" y="16717"/>
                        <a:pt x="16717" y="21600"/>
                        <a:pt x="10706" y="21600"/>
                      </a:cubicBezTo>
                      <a:close/>
                      <a:moveTo>
                        <a:pt x="10706" y="3381"/>
                      </a:moveTo>
                      <a:cubicBezTo>
                        <a:pt x="6574" y="3381"/>
                        <a:pt x="3381" y="6762"/>
                        <a:pt x="3381" y="10894"/>
                      </a:cubicBezTo>
                      <a:cubicBezTo>
                        <a:pt x="3381" y="15026"/>
                        <a:pt x="6574" y="18219"/>
                        <a:pt x="10706" y="18219"/>
                      </a:cubicBezTo>
                      <a:cubicBezTo>
                        <a:pt x="14838" y="18219"/>
                        <a:pt x="18219" y="15026"/>
                        <a:pt x="18219" y="10894"/>
                      </a:cubicBezTo>
                      <a:cubicBezTo>
                        <a:pt x="18219" y="6762"/>
                        <a:pt x="14838" y="3381"/>
                        <a:pt x="10706" y="3381"/>
                      </a:cubicBezTo>
                      <a:close/>
                    </a:path>
                  </a:pathLst>
                </a:custGeom>
                <a:grpFill/>
                <a:ln w="12700" cap="flat">
                  <a:solidFill>
                    <a:schemeClr val="tx1"/>
                  </a:solidFill>
                  <a:miter lim="400000"/>
                </a:ln>
                <a:effectLst/>
              </p:spPr>
              <p:txBody>
                <a:bodyPr wrap="square" lIns="21771" tIns="21771" rIns="21771" bIns="21771" numCol="1" anchor="t">
                  <a:noAutofit/>
                </a:bodyPr>
                <a:lstStyle/>
                <a:p>
                  <a:pPr defTabSz="21590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圆形"/>
                <p:cNvSpPr/>
                <p:nvPr/>
              </p:nvSpPr>
              <p:spPr>
                <a:xfrm>
                  <a:off x="5549546" y="4298063"/>
                  <a:ext cx="125797" cy="122965"/>
                </a:xfrm>
                <a:prstGeom prst="ellipse">
                  <a:avLst/>
                </a:prstGeom>
                <a:grpFill/>
                <a:ln w="12700" cap="flat">
                  <a:solidFill>
                    <a:schemeClr val="tx1"/>
                  </a:solidFill>
                  <a:miter lim="400000"/>
                </a:ln>
                <a:effectLst/>
              </p:spPr>
              <p:txBody>
                <a:bodyPr wrap="square" lIns="24190" tIns="24190" rIns="24190" bIns="24190" numCol="1" anchor="ctr">
                  <a:noAutofit/>
                </a:bodyPr>
                <a:lstStyle/>
                <a:p>
                  <a:pPr>
                    <a:defRPr sz="3200" b="0">
                      <a:latin typeface="+mn-lt"/>
                      <a:ea typeface="+mn-ea"/>
                      <a:cs typeface="+mn-cs"/>
                      <a:sym typeface="Helvetica Neue Medium"/>
                    </a:defRPr>
                  </a:pPr>
                  <a:endParaRPr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圆形"/>
                <p:cNvSpPr/>
                <p:nvPr/>
              </p:nvSpPr>
              <p:spPr>
                <a:xfrm>
                  <a:off x="5937994" y="3960339"/>
                  <a:ext cx="125797" cy="122966"/>
                </a:xfrm>
                <a:prstGeom prst="ellipse">
                  <a:avLst/>
                </a:prstGeom>
                <a:grpFill/>
                <a:ln w="12700" cap="flat">
                  <a:solidFill>
                    <a:schemeClr val="tx1"/>
                  </a:solidFill>
                  <a:miter lim="400000"/>
                </a:ln>
                <a:effectLst/>
              </p:spPr>
              <p:txBody>
                <a:bodyPr wrap="square" lIns="24190" tIns="24190" rIns="24190" bIns="24190" numCol="1" anchor="ctr">
                  <a:noAutofit/>
                </a:bodyPr>
                <a:lstStyle/>
                <a:p>
                  <a:pPr>
                    <a:defRPr sz="3200" b="0">
                      <a:latin typeface="+mn-lt"/>
                      <a:ea typeface="+mn-ea"/>
                      <a:cs typeface="+mn-cs"/>
                      <a:sym typeface="Helvetica Neue Medium"/>
                    </a:defRPr>
                  </a:pPr>
                  <a:endParaRPr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圆形"/>
                <p:cNvSpPr/>
                <p:nvPr/>
              </p:nvSpPr>
              <p:spPr>
                <a:xfrm>
                  <a:off x="6432010" y="3984855"/>
                  <a:ext cx="125798" cy="122965"/>
                </a:xfrm>
                <a:prstGeom prst="ellipse">
                  <a:avLst/>
                </a:prstGeom>
                <a:grpFill/>
                <a:ln w="12700" cap="flat">
                  <a:solidFill>
                    <a:schemeClr val="tx1"/>
                  </a:solidFill>
                  <a:miter lim="400000"/>
                </a:ln>
                <a:effectLst/>
              </p:spPr>
              <p:txBody>
                <a:bodyPr wrap="square" lIns="24190" tIns="24190" rIns="24190" bIns="24190" numCol="1" anchor="ctr">
                  <a:noAutofit/>
                </a:bodyPr>
                <a:lstStyle/>
                <a:p>
                  <a:pPr>
                    <a:defRPr sz="3200" b="0">
                      <a:latin typeface="+mn-lt"/>
                      <a:ea typeface="+mn-ea"/>
                      <a:cs typeface="+mn-cs"/>
                      <a:sym typeface="Helvetica Neue Medium"/>
                    </a:defRPr>
                  </a:pPr>
                  <a:endParaRPr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圆形"/>
                <p:cNvSpPr/>
                <p:nvPr/>
              </p:nvSpPr>
              <p:spPr>
                <a:xfrm>
                  <a:off x="6801772" y="4352823"/>
                  <a:ext cx="125798" cy="122966"/>
                </a:xfrm>
                <a:prstGeom prst="ellipse">
                  <a:avLst/>
                </a:prstGeom>
                <a:grpFill/>
                <a:ln w="12700" cap="flat">
                  <a:solidFill>
                    <a:schemeClr val="tx1"/>
                  </a:solidFill>
                  <a:miter lim="400000"/>
                </a:ln>
                <a:effectLst/>
              </p:spPr>
              <p:txBody>
                <a:bodyPr wrap="square" lIns="24190" tIns="24190" rIns="24190" bIns="24190" numCol="1" anchor="ctr">
                  <a:noAutofit/>
                </a:bodyPr>
                <a:lstStyle/>
                <a:p>
                  <a:pPr>
                    <a:defRPr sz="3200" b="0">
                      <a:latin typeface="+mn-lt"/>
                      <a:ea typeface="+mn-ea"/>
                      <a:cs typeface="+mn-cs"/>
                      <a:sym typeface="Helvetica Neue Medium"/>
                    </a:defRPr>
                  </a:pPr>
                  <a:endParaRPr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圆形"/>
                <p:cNvSpPr/>
                <p:nvPr/>
              </p:nvSpPr>
              <p:spPr>
                <a:xfrm>
                  <a:off x="6801772" y="4816603"/>
                  <a:ext cx="125798" cy="122965"/>
                </a:xfrm>
                <a:prstGeom prst="ellipse">
                  <a:avLst/>
                </a:prstGeom>
                <a:grpFill/>
                <a:ln w="12700" cap="flat">
                  <a:solidFill>
                    <a:schemeClr val="tx1"/>
                  </a:solidFill>
                  <a:miter lim="400000"/>
                </a:ln>
                <a:effectLst/>
              </p:spPr>
              <p:txBody>
                <a:bodyPr wrap="square" lIns="24190" tIns="24190" rIns="24190" bIns="24190" numCol="1" anchor="ctr">
                  <a:noAutofit/>
                </a:bodyPr>
                <a:lstStyle/>
                <a:p>
                  <a:pPr>
                    <a:defRPr sz="3200" b="0">
                      <a:latin typeface="+mn-lt"/>
                      <a:ea typeface="+mn-ea"/>
                      <a:cs typeface="+mn-cs"/>
                      <a:sym typeface="Helvetica Neue Medium"/>
                    </a:defRPr>
                  </a:pPr>
                  <a:endParaRPr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圆形"/>
                <p:cNvSpPr/>
                <p:nvPr/>
              </p:nvSpPr>
              <p:spPr>
                <a:xfrm>
                  <a:off x="6432010" y="5180622"/>
                  <a:ext cx="125798" cy="122966"/>
                </a:xfrm>
                <a:prstGeom prst="ellipse">
                  <a:avLst/>
                </a:prstGeom>
                <a:grpFill/>
                <a:ln w="12700" cap="flat">
                  <a:solidFill>
                    <a:schemeClr val="tx1"/>
                  </a:solidFill>
                  <a:miter lim="400000"/>
                </a:ln>
                <a:effectLst/>
              </p:spPr>
              <p:txBody>
                <a:bodyPr wrap="square" lIns="24190" tIns="24190" rIns="24190" bIns="24190" numCol="1" anchor="ctr">
                  <a:noAutofit/>
                </a:bodyPr>
                <a:lstStyle/>
                <a:p>
                  <a:pPr>
                    <a:defRPr sz="3200" b="0">
                      <a:latin typeface="+mn-lt"/>
                      <a:ea typeface="+mn-ea"/>
                      <a:cs typeface="+mn-cs"/>
                      <a:sym typeface="Helvetica Neue Medium"/>
                    </a:defRPr>
                  </a:pPr>
                  <a:endParaRPr sz="2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grpSp>
        <p:nvGrpSpPr>
          <p:cNvPr id="30" name="组合 29"/>
          <p:cNvGrpSpPr/>
          <p:nvPr/>
        </p:nvGrpSpPr>
        <p:grpSpPr>
          <a:xfrm>
            <a:off x="7651515" y="1453534"/>
            <a:ext cx="702824" cy="697375"/>
            <a:chOff x="4644490" y="2243575"/>
            <a:chExt cx="702824" cy="697375"/>
          </a:xfrm>
        </p:grpSpPr>
        <p:sp>
          <p:nvSpPr>
            <p:cNvPr id="31" name="矩形 30"/>
            <p:cNvSpPr/>
            <p:nvPr/>
          </p:nvSpPr>
          <p:spPr>
            <a:xfrm>
              <a:off x="4644490" y="2243575"/>
              <a:ext cx="702824" cy="688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2" name="组合 31"/>
            <p:cNvGrpSpPr/>
            <p:nvPr/>
          </p:nvGrpSpPr>
          <p:grpSpPr>
            <a:xfrm>
              <a:off x="4644490" y="2243575"/>
              <a:ext cx="702824" cy="697375"/>
              <a:chOff x="1376286" y="2355446"/>
              <a:chExt cx="1171624" cy="1162540"/>
            </a:xfrm>
            <a:solidFill>
              <a:srgbClr val="D4D4D4"/>
            </a:solidFill>
          </p:grpSpPr>
          <p:sp>
            <p:nvSpPr>
              <p:cNvPr id="33" name="形状"/>
              <p:cNvSpPr/>
              <p:nvPr/>
            </p:nvSpPr>
            <p:spPr>
              <a:xfrm>
                <a:off x="1376286" y="2355446"/>
                <a:ext cx="1171624" cy="711807"/>
              </a:xfrm>
              <a:custGeom>
                <a:avLst/>
                <a:gdLst/>
                <a:ahLst/>
                <a:cxnLst>
                  <a:cxn ang="0">
                    <a:pos x="wd2" y="hd2"/>
                  </a:cxn>
                  <a:cxn ang="5400000">
                    <a:pos x="wd2" y="hd2"/>
                  </a:cxn>
                  <a:cxn ang="10800000">
                    <a:pos x="wd2" y="hd2"/>
                  </a:cxn>
                  <a:cxn ang="16200000">
                    <a:pos x="wd2" y="hd2"/>
                  </a:cxn>
                </a:cxnLst>
                <a:rect l="0" t="0" r="r" b="b"/>
                <a:pathLst>
                  <a:path w="21600" h="21600" extrusionOk="0">
                    <a:moveTo>
                      <a:pt x="18386" y="21600"/>
                    </a:moveTo>
                    <a:lnTo>
                      <a:pt x="17093" y="21600"/>
                    </a:lnTo>
                    <a:lnTo>
                      <a:pt x="17093" y="20242"/>
                    </a:lnTo>
                    <a:lnTo>
                      <a:pt x="18386" y="20242"/>
                    </a:lnTo>
                    <a:cubicBezTo>
                      <a:pt x="18706" y="20242"/>
                      <a:pt x="18977" y="20121"/>
                      <a:pt x="19137" y="19898"/>
                    </a:cubicBezTo>
                    <a:cubicBezTo>
                      <a:pt x="20184" y="18500"/>
                      <a:pt x="20775" y="16494"/>
                      <a:pt x="20775" y="14407"/>
                    </a:cubicBezTo>
                    <a:cubicBezTo>
                      <a:pt x="20775" y="10597"/>
                      <a:pt x="18903" y="7477"/>
                      <a:pt x="16588" y="7436"/>
                    </a:cubicBezTo>
                    <a:cubicBezTo>
                      <a:pt x="16440" y="7436"/>
                      <a:pt x="16305" y="7295"/>
                      <a:pt x="16231" y="7092"/>
                    </a:cubicBezTo>
                    <a:cubicBezTo>
                      <a:pt x="15036" y="3546"/>
                      <a:pt x="12770" y="1358"/>
                      <a:pt x="10320" y="1358"/>
                    </a:cubicBezTo>
                    <a:cubicBezTo>
                      <a:pt x="7241" y="1358"/>
                      <a:pt x="4556" y="4782"/>
                      <a:pt x="3781" y="9686"/>
                    </a:cubicBezTo>
                    <a:cubicBezTo>
                      <a:pt x="3744" y="9949"/>
                      <a:pt x="3608" y="10152"/>
                      <a:pt x="3448" y="10192"/>
                    </a:cubicBezTo>
                    <a:cubicBezTo>
                      <a:pt x="1946" y="10557"/>
                      <a:pt x="825" y="12705"/>
                      <a:pt x="825" y="15177"/>
                    </a:cubicBezTo>
                    <a:cubicBezTo>
                      <a:pt x="825" y="17973"/>
                      <a:pt x="2204" y="20242"/>
                      <a:pt x="3891" y="20242"/>
                    </a:cubicBezTo>
                    <a:lnTo>
                      <a:pt x="14568" y="20242"/>
                    </a:lnTo>
                    <a:lnTo>
                      <a:pt x="14568" y="21600"/>
                    </a:lnTo>
                    <a:lnTo>
                      <a:pt x="3891" y="21600"/>
                    </a:lnTo>
                    <a:cubicBezTo>
                      <a:pt x="1749" y="21600"/>
                      <a:pt x="0" y="18723"/>
                      <a:pt x="0" y="15177"/>
                    </a:cubicBezTo>
                    <a:cubicBezTo>
                      <a:pt x="0" y="12178"/>
                      <a:pt x="1293" y="9564"/>
                      <a:pt x="3054" y="8936"/>
                    </a:cubicBezTo>
                    <a:cubicBezTo>
                      <a:pt x="4002" y="3647"/>
                      <a:pt x="6958" y="0"/>
                      <a:pt x="10320" y="0"/>
                    </a:cubicBezTo>
                    <a:cubicBezTo>
                      <a:pt x="12992" y="0"/>
                      <a:pt x="15467" y="2330"/>
                      <a:pt x="16834" y="6099"/>
                    </a:cubicBezTo>
                    <a:cubicBezTo>
                      <a:pt x="19482" y="6342"/>
                      <a:pt x="21600" y="9989"/>
                      <a:pt x="21600" y="14407"/>
                    </a:cubicBezTo>
                    <a:cubicBezTo>
                      <a:pt x="21600" y="16899"/>
                      <a:pt x="20898" y="19290"/>
                      <a:pt x="19654" y="20952"/>
                    </a:cubicBezTo>
                    <a:cubicBezTo>
                      <a:pt x="19334" y="21377"/>
                      <a:pt x="18903" y="21600"/>
                      <a:pt x="18386" y="21600"/>
                    </a:cubicBezTo>
                    <a:close/>
                  </a:path>
                </a:pathLst>
              </a:custGeom>
              <a:grpFill/>
              <a:ln w="12700" cap="flat">
                <a:solidFill>
                  <a:schemeClr val="tx1"/>
                </a:solidFill>
                <a:miter lim="400000"/>
              </a:ln>
              <a:effectLst/>
            </p:spPr>
            <p:txBody>
              <a:bodyPr wrap="square" lIns="21771" tIns="21771" rIns="21771" bIns="21771" numCol="1" anchor="t">
                <a:noAutofit/>
              </a:bodyPr>
              <a:lstStyle/>
              <a:p>
                <a:pPr defTabSz="215900" hangingPunct="0">
                  <a:defRPr sz="1800" b="0">
                    <a:solidFill>
                      <a:srgbClr val="000000"/>
                    </a:solidFill>
                    <a:latin typeface="Calibri" panose="020F0502020204030204"/>
                    <a:ea typeface="Calibri" panose="020F0502020204030204"/>
                    <a:cs typeface="Calibri" panose="020F0502020204030204"/>
                    <a:sym typeface="Calibri" panose="020F0502020204030204"/>
                  </a:defRPr>
                </a:pPr>
                <a:endParaRPr sz="5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4" name="组合 33"/>
              <p:cNvGrpSpPr/>
              <p:nvPr/>
            </p:nvGrpSpPr>
            <p:grpSpPr>
              <a:xfrm>
                <a:off x="1998970" y="2976625"/>
                <a:ext cx="548939" cy="541361"/>
                <a:chOff x="2711008" y="4228057"/>
                <a:chExt cx="1569164" cy="1547499"/>
              </a:xfrm>
              <a:grpFill/>
            </p:grpSpPr>
            <p:sp>
              <p:nvSpPr>
                <p:cNvPr id="36" name="形状"/>
                <p:cNvSpPr/>
                <p:nvPr/>
              </p:nvSpPr>
              <p:spPr>
                <a:xfrm rot="10800000" flipH="1">
                  <a:off x="2711008" y="4228057"/>
                  <a:ext cx="1569164" cy="1547499"/>
                </a:xfrm>
                <a:custGeom>
                  <a:avLst/>
                  <a:gdLst/>
                  <a:ahLst/>
                  <a:cxnLst>
                    <a:cxn ang="0">
                      <a:pos x="wd2" y="hd2"/>
                    </a:cxn>
                    <a:cxn ang="5400000">
                      <a:pos x="wd2" y="hd2"/>
                    </a:cxn>
                    <a:cxn ang="10800000">
                      <a:pos x="wd2" y="hd2"/>
                    </a:cxn>
                    <a:cxn ang="16200000">
                      <a:pos x="wd2" y="hd2"/>
                    </a:cxn>
                  </a:cxnLst>
                  <a:rect l="0" t="0" r="r" b="b"/>
                  <a:pathLst>
                    <a:path w="21600" h="21600" extrusionOk="0">
                      <a:moveTo>
                        <a:pt x="12649" y="21600"/>
                      </a:moveTo>
                      <a:cubicBezTo>
                        <a:pt x="12649" y="21600"/>
                        <a:pt x="12649" y="21600"/>
                        <a:pt x="12649" y="21600"/>
                      </a:cubicBezTo>
                      <a:cubicBezTo>
                        <a:pt x="8729" y="21600"/>
                        <a:pt x="8729" y="21600"/>
                        <a:pt x="8729" y="21600"/>
                      </a:cubicBezTo>
                      <a:cubicBezTo>
                        <a:pt x="8359" y="21600"/>
                        <a:pt x="8063" y="21305"/>
                        <a:pt x="8063" y="20937"/>
                      </a:cubicBezTo>
                      <a:cubicBezTo>
                        <a:pt x="8063" y="19094"/>
                        <a:pt x="8063" y="19094"/>
                        <a:pt x="8063" y="19094"/>
                      </a:cubicBezTo>
                      <a:cubicBezTo>
                        <a:pt x="8063" y="18799"/>
                        <a:pt x="8063" y="18799"/>
                        <a:pt x="8063" y="18799"/>
                      </a:cubicBezTo>
                      <a:cubicBezTo>
                        <a:pt x="7619" y="18651"/>
                        <a:pt x="7249" y="18504"/>
                        <a:pt x="6879" y="18283"/>
                      </a:cubicBezTo>
                      <a:cubicBezTo>
                        <a:pt x="6732" y="18504"/>
                        <a:pt x="6732" y="18504"/>
                        <a:pt x="6732" y="18504"/>
                      </a:cubicBezTo>
                      <a:cubicBezTo>
                        <a:pt x="5400" y="19757"/>
                        <a:pt x="5400" y="19757"/>
                        <a:pt x="5400" y="19757"/>
                      </a:cubicBezTo>
                      <a:cubicBezTo>
                        <a:pt x="5252" y="19904"/>
                        <a:pt x="5104" y="19904"/>
                        <a:pt x="4956" y="19978"/>
                      </a:cubicBezTo>
                      <a:cubicBezTo>
                        <a:pt x="4734" y="19904"/>
                        <a:pt x="4586" y="19904"/>
                        <a:pt x="4438" y="19757"/>
                      </a:cubicBezTo>
                      <a:cubicBezTo>
                        <a:pt x="1701" y="16956"/>
                        <a:pt x="1701" y="16956"/>
                        <a:pt x="1701" y="16956"/>
                      </a:cubicBezTo>
                      <a:cubicBezTo>
                        <a:pt x="1553" y="16808"/>
                        <a:pt x="1479" y="16661"/>
                        <a:pt x="1479" y="16513"/>
                      </a:cubicBezTo>
                      <a:cubicBezTo>
                        <a:pt x="1479" y="16292"/>
                        <a:pt x="1553" y="16145"/>
                        <a:pt x="1701" y="15997"/>
                      </a:cubicBezTo>
                      <a:cubicBezTo>
                        <a:pt x="3181" y="14523"/>
                        <a:pt x="3181" y="14523"/>
                        <a:pt x="3181" y="14523"/>
                      </a:cubicBezTo>
                      <a:cubicBezTo>
                        <a:pt x="2959" y="14154"/>
                        <a:pt x="2811" y="13786"/>
                        <a:pt x="2737" y="13343"/>
                      </a:cubicBezTo>
                      <a:cubicBezTo>
                        <a:pt x="666" y="13343"/>
                        <a:pt x="666" y="13343"/>
                        <a:pt x="666" y="13343"/>
                      </a:cubicBezTo>
                      <a:cubicBezTo>
                        <a:pt x="296" y="13343"/>
                        <a:pt x="0" y="13048"/>
                        <a:pt x="0" y="12680"/>
                      </a:cubicBezTo>
                      <a:cubicBezTo>
                        <a:pt x="0" y="8699"/>
                        <a:pt x="0" y="8699"/>
                        <a:pt x="0" y="8699"/>
                      </a:cubicBezTo>
                      <a:cubicBezTo>
                        <a:pt x="0" y="8330"/>
                        <a:pt x="296" y="8035"/>
                        <a:pt x="666" y="8035"/>
                      </a:cubicBezTo>
                      <a:cubicBezTo>
                        <a:pt x="666" y="8035"/>
                        <a:pt x="666" y="8035"/>
                        <a:pt x="666" y="8035"/>
                      </a:cubicBezTo>
                      <a:cubicBezTo>
                        <a:pt x="2811" y="8109"/>
                        <a:pt x="2811" y="8109"/>
                        <a:pt x="2811" y="8109"/>
                      </a:cubicBezTo>
                      <a:cubicBezTo>
                        <a:pt x="2959" y="7667"/>
                        <a:pt x="3107" y="7298"/>
                        <a:pt x="3329" y="6930"/>
                      </a:cubicBezTo>
                      <a:cubicBezTo>
                        <a:pt x="3255" y="6856"/>
                        <a:pt x="3181" y="6782"/>
                        <a:pt x="3107" y="6709"/>
                      </a:cubicBezTo>
                      <a:cubicBezTo>
                        <a:pt x="3107" y="6709"/>
                        <a:pt x="3107" y="6709"/>
                        <a:pt x="3107" y="6709"/>
                      </a:cubicBezTo>
                      <a:cubicBezTo>
                        <a:pt x="1849" y="5455"/>
                        <a:pt x="1849" y="5455"/>
                        <a:pt x="1849" y="5455"/>
                      </a:cubicBezTo>
                      <a:cubicBezTo>
                        <a:pt x="1701" y="5308"/>
                        <a:pt x="1627" y="5160"/>
                        <a:pt x="1627" y="5013"/>
                      </a:cubicBezTo>
                      <a:cubicBezTo>
                        <a:pt x="1627" y="4792"/>
                        <a:pt x="1701" y="4644"/>
                        <a:pt x="1849" y="4497"/>
                      </a:cubicBezTo>
                      <a:cubicBezTo>
                        <a:pt x="4660" y="1696"/>
                        <a:pt x="4660" y="1696"/>
                        <a:pt x="4660" y="1696"/>
                      </a:cubicBezTo>
                      <a:cubicBezTo>
                        <a:pt x="4882" y="1474"/>
                        <a:pt x="5326" y="1474"/>
                        <a:pt x="5548" y="1696"/>
                      </a:cubicBezTo>
                      <a:cubicBezTo>
                        <a:pt x="6805" y="3023"/>
                        <a:pt x="6805" y="3023"/>
                        <a:pt x="6805" y="3023"/>
                      </a:cubicBezTo>
                      <a:cubicBezTo>
                        <a:pt x="7101" y="3317"/>
                        <a:pt x="7101" y="3317"/>
                        <a:pt x="7101" y="3317"/>
                      </a:cubicBezTo>
                      <a:cubicBezTo>
                        <a:pt x="7471" y="3170"/>
                        <a:pt x="7841" y="3023"/>
                        <a:pt x="8211" y="2875"/>
                      </a:cubicBezTo>
                      <a:cubicBezTo>
                        <a:pt x="8285" y="663"/>
                        <a:pt x="8285" y="663"/>
                        <a:pt x="8285" y="663"/>
                      </a:cubicBezTo>
                      <a:cubicBezTo>
                        <a:pt x="8285" y="295"/>
                        <a:pt x="8581" y="0"/>
                        <a:pt x="8951" y="0"/>
                      </a:cubicBezTo>
                      <a:cubicBezTo>
                        <a:pt x="8951" y="0"/>
                        <a:pt x="8951" y="0"/>
                        <a:pt x="8951" y="0"/>
                      </a:cubicBezTo>
                      <a:cubicBezTo>
                        <a:pt x="12871" y="74"/>
                        <a:pt x="12871" y="74"/>
                        <a:pt x="12871" y="74"/>
                      </a:cubicBezTo>
                      <a:cubicBezTo>
                        <a:pt x="13241" y="74"/>
                        <a:pt x="13537" y="369"/>
                        <a:pt x="13537" y="737"/>
                      </a:cubicBezTo>
                      <a:cubicBezTo>
                        <a:pt x="13537" y="2506"/>
                        <a:pt x="13537" y="2506"/>
                        <a:pt x="13537" y="2506"/>
                      </a:cubicBezTo>
                      <a:cubicBezTo>
                        <a:pt x="13537" y="3023"/>
                        <a:pt x="13537" y="3023"/>
                        <a:pt x="13537" y="3023"/>
                      </a:cubicBezTo>
                      <a:cubicBezTo>
                        <a:pt x="13907" y="3096"/>
                        <a:pt x="14203" y="3244"/>
                        <a:pt x="14499" y="3391"/>
                      </a:cubicBezTo>
                      <a:cubicBezTo>
                        <a:pt x="14942" y="3096"/>
                        <a:pt x="14942" y="3096"/>
                        <a:pt x="14942" y="3096"/>
                      </a:cubicBezTo>
                      <a:cubicBezTo>
                        <a:pt x="16200" y="1843"/>
                        <a:pt x="16200" y="1843"/>
                        <a:pt x="16200" y="1843"/>
                      </a:cubicBezTo>
                      <a:cubicBezTo>
                        <a:pt x="16274" y="1769"/>
                        <a:pt x="16496" y="1696"/>
                        <a:pt x="16644" y="1696"/>
                      </a:cubicBezTo>
                      <a:cubicBezTo>
                        <a:pt x="16792" y="1696"/>
                        <a:pt x="17014" y="1769"/>
                        <a:pt x="17088" y="1843"/>
                      </a:cubicBezTo>
                      <a:cubicBezTo>
                        <a:pt x="19899" y="4644"/>
                        <a:pt x="19899" y="4644"/>
                        <a:pt x="19899" y="4644"/>
                      </a:cubicBezTo>
                      <a:cubicBezTo>
                        <a:pt x="20195" y="4939"/>
                        <a:pt x="20195" y="5382"/>
                        <a:pt x="19899" y="5603"/>
                      </a:cubicBezTo>
                      <a:cubicBezTo>
                        <a:pt x="18641" y="6856"/>
                        <a:pt x="18641" y="6856"/>
                        <a:pt x="18641" y="6856"/>
                      </a:cubicBezTo>
                      <a:cubicBezTo>
                        <a:pt x="18641" y="6856"/>
                        <a:pt x="18493" y="7077"/>
                        <a:pt x="18271" y="7225"/>
                      </a:cubicBezTo>
                      <a:cubicBezTo>
                        <a:pt x="18419" y="7593"/>
                        <a:pt x="18567" y="7888"/>
                        <a:pt x="18715" y="8257"/>
                      </a:cubicBezTo>
                      <a:cubicBezTo>
                        <a:pt x="19159" y="8257"/>
                        <a:pt x="19159" y="8257"/>
                        <a:pt x="19159" y="8257"/>
                      </a:cubicBezTo>
                      <a:cubicBezTo>
                        <a:pt x="20934" y="8257"/>
                        <a:pt x="20934" y="8257"/>
                        <a:pt x="20934" y="8257"/>
                      </a:cubicBezTo>
                      <a:cubicBezTo>
                        <a:pt x="21082" y="8257"/>
                        <a:pt x="21304" y="8330"/>
                        <a:pt x="21378" y="8478"/>
                      </a:cubicBezTo>
                      <a:cubicBezTo>
                        <a:pt x="21526" y="8625"/>
                        <a:pt x="21600" y="8773"/>
                        <a:pt x="21600" y="8920"/>
                      </a:cubicBezTo>
                      <a:cubicBezTo>
                        <a:pt x="21600" y="12901"/>
                        <a:pt x="21600" y="12901"/>
                        <a:pt x="21600" y="12901"/>
                      </a:cubicBezTo>
                      <a:cubicBezTo>
                        <a:pt x="21600" y="13048"/>
                        <a:pt x="21526" y="13270"/>
                        <a:pt x="21378" y="13343"/>
                      </a:cubicBezTo>
                      <a:cubicBezTo>
                        <a:pt x="21304" y="13491"/>
                        <a:pt x="21082" y="13565"/>
                        <a:pt x="20934" y="13565"/>
                      </a:cubicBezTo>
                      <a:cubicBezTo>
                        <a:pt x="19159" y="13565"/>
                        <a:pt x="19159" y="13565"/>
                        <a:pt x="19159" y="13565"/>
                      </a:cubicBezTo>
                      <a:cubicBezTo>
                        <a:pt x="18641" y="13565"/>
                        <a:pt x="18641" y="13565"/>
                        <a:pt x="18641" y="13565"/>
                      </a:cubicBezTo>
                      <a:cubicBezTo>
                        <a:pt x="18567" y="13933"/>
                        <a:pt x="18419" y="14302"/>
                        <a:pt x="18197" y="14597"/>
                      </a:cubicBezTo>
                      <a:cubicBezTo>
                        <a:pt x="18493" y="14891"/>
                        <a:pt x="18493" y="14891"/>
                        <a:pt x="18493" y="14891"/>
                      </a:cubicBezTo>
                      <a:cubicBezTo>
                        <a:pt x="19751" y="16145"/>
                        <a:pt x="19751" y="16145"/>
                        <a:pt x="19751" y="16145"/>
                      </a:cubicBezTo>
                      <a:cubicBezTo>
                        <a:pt x="20047" y="16440"/>
                        <a:pt x="20047" y="16882"/>
                        <a:pt x="19751" y="17103"/>
                      </a:cubicBezTo>
                      <a:cubicBezTo>
                        <a:pt x="16940" y="19904"/>
                        <a:pt x="16940" y="19904"/>
                        <a:pt x="16940" y="19904"/>
                      </a:cubicBezTo>
                      <a:cubicBezTo>
                        <a:pt x="16718" y="20126"/>
                        <a:pt x="16274" y="20126"/>
                        <a:pt x="15978" y="19904"/>
                      </a:cubicBezTo>
                      <a:cubicBezTo>
                        <a:pt x="14721" y="18651"/>
                        <a:pt x="14721" y="18651"/>
                        <a:pt x="14721" y="18651"/>
                      </a:cubicBezTo>
                      <a:cubicBezTo>
                        <a:pt x="14721" y="18577"/>
                        <a:pt x="14721" y="18577"/>
                        <a:pt x="14721" y="18577"/>
                      </a:cubicBezTo>
                      <a:cubicBezTo>
                        <a:pt x="14499" y="18356"/>
                        <a:pt x="14499" y="18356"/>
                        <a:pt x="14499" y="18356"/>
                      </a:cubicBezTo>
                      <a:cubicBezTo>
                        <a:pt x="14129" y="18504"/>
                        <a:pt x="13759" y="18651"/>
                        <a:pt x="13315" y="18799"/>
                      </a:cubicBezTo>
                      <a:cubicBezTo>
                        <a:pt x="13315" y="20937"/>
                        <a:pt x="13315" y="20937"/>
                        <a:pt x="13315" y="20937"/>
                      </a:cubicBezTo>
                      <a:cubicBezTo>
                        <a:pt x="13315" y="21084"/>
                        <a:pt x="13241" y="21231"/>
                        <a:pt x="13167" y="21379"/>
                      </a:cubicBezTo>
                      <a:cubicBezTo>
                        <a:pt x="13019" y="21526"/>
                        <a:pt x="12871" y="21600"/>
                        <a:pt x="12649" y="21600"/>
                      </a:cubicBezTo>
                      <a:close/>
                      <a:moveTo>
                        <a:pt x="9395" y="20273"/>
                      </a:moveTo>
                      <a:cubicBezTo>
                        <a:pt x="11984" y="20273"/>
                        <a:pt x="11984" y="20273"/>
                        <a:pt x="11984" y="20273"/>
                      </a:cubicBezTo>
                      <a:cubicBezTo>
                        <a:pt x="11984" y="18283"/>
                        <a:pt x="11984" y="18283"/>
                        <a:pt x="11984" y="18283"/>
                      </a:cubicBezTo>
                      <a:cubicBezTo>
                        <a:pt x="11984" y="17988"/>
                        <a:pt x="12205" y="17767"/>
                        <a:pt x="12501" y="17693"/>
                      </a:cubicBezTo>
                      <a:cubicBezTo>
                        <a:pt x="13093" y="17545"/>
                        <a:pt x="13759" y="17251"/>
                        <a:pt x="14277" y="16956"/>
                      </a:cubicBezTo>
                      <a:cubicBezTo>
                        <a:pt x="14573" y="16734"/>
                        <a:pt x="14942" y="16808"/>
                        <a:pt x="15164" y="17029"/>
                      </a:cubicBezTo>
                      <a:cubicBezTo>
                        <a:pt x="15682" y="17693"/>
                        <a:pt x="15682" y="17693"/>
                        <a:pt x="15682" y="17693"/>
                      </a:cubicBezTo>
                      <a:cubicBezTo>
                        <a:pt x="16496" y="18504"/>
                        <a:pt x="16496" y="18504"/>
                        <a:pt x="16496" y="18504"/>
                      </a:cubicBezTo>
                      <a:cubicBezTo>
                        <a:pt x="18345" y="16661"/>
                        <a:pt x="18345" y="16661"/>
                        <a:pt x="18345" y="16661"/>
                      </a:cubicBezTo>
                      <a:cubicBezTo>
                        <a:pt x="17532" y="15850"/>
                        <a:pt x="17532" y="15850"/>
                        <a:pt x="17532" y="15850"/>
                      </a:cubicBezTo>
                      <a:cubicBezTo>
                        <a:pt x="16940" y="15186"/>
                        <a:pt x="16940" y="15186"/>
                        <a:pt x="16940" y="15186"/>
                      </a:cubicBezTo>
                      <a:cubicBezTo>
                        <a:pt x="16718" y="14965"/>
                        <a:pt x="16644" y="14670"/>
                        <a:pt x="16792" y="14375"/>
                      </a:cubicBezTo>
                      <a:cubicBezTo>
                        <a:pt x="17162" y="13859"/>
                        <a:pt x="17384" y="13270"/>
                        <a:pt x="17532" y="12754"/>
                      </a:cubicBezTo>
                      <a:cubicBezTo>
                        <a:pt x="17605" y="12459"/>
                        <a:pt x="17827" y="12238"/>
                        <a:pt x="18197" y="12238"/>
                      </a:cubicBezTo>
                      <a:cubicBezTo>
                        <a:pt x="19159" y="12238"/>
                        <a:pt x="19159" y="12238"/>
                        <a:pt x="19159" y="12238"/>
                      </a:cubicBezTo>
                      <a:cubicBezTo>
                        <a:pt x="20268" y="12238"/>
                        <a:pt x="20268" y="12238"/>
                        <a:pt x="20268" y="12238"/>
                      </a:cubicBezTo>
                      <a:cubicBezTo>
                        <a:pt x="20268" y="9584"/>
                        <a:pt x="20268" y="9584"/>
                        <a:pt x="20268" y="9584"/>
                      </a:cubicBezTo>
                      <a:cubicBezTo>
                        <a:pt x="19159" y="9584"/>
                        <a:pt x="19159" y="9584"/>
                        <a:pt x="19159" y="9584"/>
                      </a:cubicBezTo>
                      <a:cubicBezTo>
                        <a:pt x="18197" y="9584"/>
                        <a:pt x="18197" y="9584"/>
                        <a:pt x="18197" y="9584"/>
                      </a:cubicBezTo>
                      <a:cubicBezTo>
                        <a:pt x="17901" y="9584"/>
                        <a:pt x="17605" y="9362"/>
                        <a:pt x="17532" y="9141"/>
                      </a:cubicBezTo>
                      <a:cubicBezTo>
                        <a:pt x="17384" y="8552"/>
                        <a:pt x="17162" y="7962"/>
                        <a:pt x="16866" y="7446"/>
                      </a:cubicBezTo>
                      <a:cubicBezTo>
                        <a:pt x="16718" y="7151"/>
                        <a:pt x="16792" y="6856"/>
                        <a:pt x="17014" y="6635"/>
                      </a:cubicBezTo>
                      <a:cubicBezTo>
                        <a:pt x="17236" y="6414"/>
                        <a:pt x="17679" y="5971"/>
                        <a:pt x="17679" y="5971"/>
                      </a:cubicBezTo>
                      <a:cubicBezTo>
                        <a:pt x="18493" y="5160"/>
                        <a:pt x="18493" y="5160"/>
                        <a:pt x="18493" y="5160"/>
                      </a:cubicBezTo>
                      <a:cubicBezTo>
                        <a:pt x="16644" y="3244"/>
                        <a:pt x="16644" y="3244"/>
                        <a:pt x="16644" y="3244"/>
                      </a:cubicBezTo>
                      <a:cubicBezTo>
                        <a:pt x="15830" y="4055"/>
                        <a:pt x="15830" y="4055"/>
                        <a:pt x="15830" y="4055"/>
                      </a:cubicBezTo>
                      <a:cubicBezTo>
                        <a:pt x="15830" y="4055"/>
                        <a:pt x="15830" y="4128"/>
                        <a:pt x="15756" y="4128"/>
                      </a:cubicBezTo>
                      <a:cubicBezTo>
                        <a:pt x="15016" y="4718"/>
                        <a:pt x="15016" y="4718"/>
                        <a:pt x="15016" y="4718"/>
                      </a:cubicBezTo>
                      <a:cubicBezTo>
                        <a:pt x="14795" y="4939"/>
                        <a:pt x="14499" y="4939"/>
                        <a:pt x="14277" y="4792"/>
                      </a:cubicBezTo>
                      <a:cubicBezTo>
                        <a:pt x="13759" y="4497"/>
                        <a:pt x="13241" y="4276"/>
                        <a:pt x="12723" y="4128"/>
                      </a:cubicBezTo>
                      <a:cubicBezTo>
                        <a:pt x="12427" y="4055"/>
                        <a:pt x="12205" y="3760"/>
                        <a:pt x="12205" y="3465"/>
                      </a:cubicBezTo>
                      <a:cubicBezTo>
                        <a:pt x="12205" y="2506"/>
                        <a:pt x="12205" y="2506"/>
                        <a:pt x="12205" y="2506"/>
                      </a:cubicBezTo>
                      <a:cubicBezTo>
                        <a:pt x="12205" y="1401"/>
                        <a:pt x="12205" y="1401"/>
                        <a:pt x="12205" y="1401"/>
                      </a:cubicBezTo>
                      <a:cubicBezTo>
                        <a:pt x="9616" y="1327"/>
                        <a:pt x="9616" y="1327"/>
                        <a:pt x="9616" y="1327"/>
                      </a:cubicBezTo>
                      <a:cubicBezTo>
                        <a:pt x="9542" y="3391"/>
                        <a:pt x="9542" y="3391"/>
                        <a:pt x="9542" y="3391"/>
                      </a:cubicBezTo>
                      <a:cubicBezTo>
                        <a:pt x="9542" y="3686"/>
                        <a:pt x="9395" y="3981"/>
                        <a:pt x="9099" y="4055"/>
                      </a:cubicBezTo>
                      <a:cubicBezTo>
                        <a:pt x="8433" y="4202"/>
                        <a:pt x="7841" y="4423"/>
                        <a:pt x="7323" y="4718"/>
                      </a:cubicBezTo>
                      <a:cubicBezTo>
                        <a:pt x="7027" y="4866"/>
                        <a:pt x="6658" y="4792"/>
                        <a:pt x="6510" y="4571"/>
                      </a:cubicBezTo>
                      <a:cubicBezTo>
                        <a:pt x="5844" y="3907"/>
                        <a:pt x="5844" y="3907"/>
                        <a:pt x="5844" y="3907"/>
                      </a:cubicBezTo>
                      <a:cubicBezTo>
                        <a:pt x="5104" y="3170"/>
                        <a:pt x="5104" y="3170"/>
                        <a:pt x="5104" y="3170"/>
                      </a:cubicBezTo>
                      <a:cubicBezTo>
                        <a:pt x="3255" y="5013"/>
                        <a:pt x="3255" y="5013"/>
                        <a:pt x="3255" y="5013"/>
                      </a:cubicBezTo>
                      <a:cubicBezTo>
                        <a:pt x="3995" y="5750"/>
                        <a:pt x="3995" y="5750"/>
                        <a:pt x="3995" y="5750"/>
                      </a:cubicBezTo>
                      <a:cubicBezTo>
                        <a:pt x="4734" y="6414"/>
                        <a:pt x="5030" y="6709"/>
                        <a:pt x="4734" y="7151"/>
                      </a:cubicBezTo>
                      <a:cubicBezTo>
                        <a:pt x="4364" y="7741"/>
                        <a:pt x="4142" y="8330"/>
                        <a:pt x="3921" y="8920"/>
                      </a:cubicBezTo>
                      <a:cubicBezTo>
                        <a:pt x="3847" y="9215"/>
                        <a:pt x="3551" y="9436"/>
                        <a:pt x="3255" y="9436"/>
                      </a:cubicBezTo>
                      <a:cubicBezTo>
                        <a:pt x="2441" y="9362"/>
                        <a:pt x="2441" y="9362"/>
                        <a:pt x="2441" y="9362"/>
                      </a:cubicBezTo>
                      <a:cubicBezTo>
                        <a:pt x="1332" y="9362"/>
                        <a:pt x="1332" y="9362"/>
                        <a:pt x="1332" y="9362"/>
                      </a:cubicBezTo>
                      <a:cubicBezTo>
                        <a:pt x="1332" y="12016"/>
                        <a:pt x="1332" y="12016"/>
                        <a:pt x="1332" y="12016"/>
                      </a:cubicBezTo>
                      <a:cubicBezTo>
                        <a:pt x="3181" y="12016"/>
                        <a:pt x="3181" y="12016"/>
                        <a:pt x="3181" y="12016"/>
                      </a:cubicBezTo>
                      <a:cubicBezTo>
                        <a:pt x="3551" y="12016"/>
                        <a:pt x="3773" y="12238"/>
                        <a:pt x="3847" y="12532"/>
                      </a:cubicBezTo>
                      <a:cubicBezTo>
                        <a:pt x="3995" y="13196"/>
                        <a:pt x="4290" y="13786"/>
                        <a:pt x="4586" y="14375"/>
                      </a:cubicBezTo>
                      <a:cubicBezTo>
                        <a:pt x="4734" y="14597"/>
                        <a:pt x="4660" y="14965"/>
                        <a:pt x="4438" y="15186"/>
                      </a:cubicBezTo>
                      <a:cubicBezTo>
                        <a:pt x="3847" y="15702"/>
                        <a:pt x="3847" y="15702"/>
                        <a:pt x="3847" y="15702"/>
                      </a:cubicBezTo>
                      <a:cubicBezTo>
                        <a:pt x="3107" y="16513"/>
                        <a:pt x="3107" y="16513"/>
                        <a:pt x="3107" y="16513"/>
                      </a:cubicBezTo>
                      <a:cubicBezTo>
                        <a:pt x="4956" y="18356"/>
                        <a:pt x="4956" y="18356"/>
                        <a:pt x="4956" y="18356"/>
                      </a:cubicBezTo>
                      <a:cubicBezTo>
                        <a:pt x="5770" y="17545"/>
                        <a:pt x="5770" y="17545"/>
                        <a:pt x="5770" y="17545"/>
                      </a:cubicBezTo>
                      <a:cubicBezTo>
                        <a:pt x="6214" y="17029"/>
                        <a:pt x="6214" y="17029"/>
                        <a:pt x="6214" y="17029"/>
                      </a:cubicBezTo>
                      <a:cubicBezTo>
                        <a:pt x="6436" y="16808"/>
                        <a:pt x="6805" y="16734"/>
                        <a:pt x="7101" y="16882"/>
                      </a:cubicBezTo>
                      <a:cubicBezTo>
                        <a:pt x="7619" y="17251"/>
                        <a:pt x="8211" y="17472"/>
                        <a:pt x="8877" y="17693"/>
                      </a:cubicBezTo>
                      <a:cubicBezTo>
                        <a:pt x="9173" y="17767"/>
                        <a:pt x="9395" y="17988"/>
                        <a:pt x="9395" y="18283"/>
                      </a:cubicBezTo>
                      <a:cubicBezTo>
                        <a:pt x="9395" y="19094"/>
                        <a:pt x="9395" y="19094"/>
                        <a:pt x="9395" y="19094"/>
                      </a:cubicBezTo>
                      <a:lnTo>
                        <a:pt x="9395" y="20273"/>
                      </a:lnTo>
                      <a:close/>
                    </a:path>
                  </a:pathLst>
                </a:custGeom>
                <a:grpFill/>
                <a:ln w="12700" cap="flat">
                  <a:solidFill>
                    <a:schemeClr val="tx1"/>
                  </a:solidFill>
                  <a:miter lim="400000"/>
                </a:ln>
                <a:effectLst/>
              </p:spPr>
              <p:txBody>
                <a:bodyPr wrap="square" lIns="24190" tIns="24190" rIns="24190" bIns="24190" numCol="1" anchor="t">
                  <a:noAutofit/>
                </a:bodyPr>
                <a:lstStyle/>
                <a:p>
                  <a:pPr defTabSz="21590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形状"/>
                <p:cNvSpPr/>
                <p:nvPr/>
              </p:nvSpPr>
              <p:spPr>
                <a:xfrm rot="10800000" flipH="1">
                  <a:off x="3085824" y="4600947"/>
                  <a:ext cx="819523" cy="80171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2" y="21600"/>
                        <a:pt x="0" y="16626"/>
                        <a:pt x="0" y="10800"/>
                      </a:cubicBezTo>
                      <a:cubicBezTo>
                        <a:pt x="0" y="4832"/>
                        <a:pt x="4832" y="0"/>
                        <a:pt x="10800" y="0"/>
                      </a:cubicBezTo>
                      <a:cubicBezTo>
                        <a:pt x="16768" y="0"/>
                        <a:pt x="21600" y="4832"/>
                        <a:pt x="21600" y="10800"/>
                      </a:cubicBezTo>
                      <a:cubicBezTo>
                        <a:pt x="21600" y="16626"/>
                        <a:pt x="16768" y="21600"/>
                        <a:pt x="10800" y="21600"/>
                      </a:cubicBezTo>
                      <a:close/>
                      <a:moveTo>
                        <a:pt x="10800" y="2558"/>
                      </a:moveTo>
                      <a:cubicBezTo>
                        <a:pt x="6253" y="2558"/>
                        <a:pt x="2558" y="6253"/>
                        <a:pt x="2558" y="10800"/>
                      </a:cubicBezTo>
                      <a:cubicBezTo>
                        <a:pt x="2558" y="15347"/>
                        <a:pt x="6253" y="19042"/>
                        <a:pt x="10800" y="19042"/>
                      </a:cubicBezTo>
                      <a:cubicBezTo>
                        <a:pt x="15347" y="19042"/>
                        <a:pt x="19042" y="15347"/>
                        <a:pt x="19042" y="10800"/>
                      </a:cubicBezTo>
                      <a:cubicBezTo>
                        <a:pt x="19042" y="6253"/>
                        <a:pt x="15347" y="2558"/>
                        <a:pt x="10800" y="2558"/>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5" name="矩形 34"/>
              <p:cNvSpPr/>
              <p:nvPr/>
            </p:nvSpPr>
            <p:spPr>
              <a:xfrm>
                <a:off x="1376286" y="3000418"/>
                <a:ext cx="680224" cy="503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API</a:t>
                </a:r>
                <a:endParaRPr lang="zh-CN" altLang="en-US" sz="105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38" name="组合 37"/>
          <p:cNvGrpSpPr/>
          <p:nvPr/>
        </p:nvGrpSpPr>
        <p:grpSpPr>
          <a:xfrm>
            <a:off x="7651513" y="5077694"/>
            <a:ext cx="702825" cy="567899"/>
            <a:chOff x="4644488" y="5424125"/>
            <a:chExt cx="702825" cy="567899"/>
          </a:xfrm>
        </p:grpSpPr>
        <p:sp>
          <p:nvSpPr>
            <p:cNvPr id="39" name="矩形 38"/>
            <p:cNvSpPr/>
            <p:nvPr/>
          </p:nvSpPr>
          <p:spPr>
            <a:xfrm>
              <a:off x="4644488" y="5424125"/>
              <a:ext cx="702825" cy="567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0" name="成组"/>
            <p:cNvGrpSpPr/>
            <p:nvPr/>
          </p:nvGrpSpPr>
          <p:grpSpPr>
            <a:xfrm>
              <a:off x="4652889" y="5424125"/>
              <a:ext cx="593227" cy="567899"/>
              <a:chOff x="0" y="0"/>
              <a:chExt cx="1091842" cy="909950"/>
            </a:xfrm>
            <a:solidFill>
              <a:srgbClr val="D4D4D4"/>
            </a:solidFill>
          </p:grpSpPr>
          <p:sp>
            <p:nvSpPr>
              <p:cNvPr id="41" name="形状"/>
              <p:cNvSpPr/>
              <p:nvPr/>
            </p:nvSpPr>
            <p:spPr>
              <a:xfrm>
                <a:off x="0" y="225173"/>
                <a:ext cx="1074869" cy="518210"/>
              </a:xfrm>
              <a:custGeom>
                <a:avLst/>
                <a:gdLst/>
                <a:ahLst/>
                <a:cxnLst>
                  <a:cxn ang="0">
                    <a:pos x="wd2" y="hd2"/>
                  </a:cxn>
                  <a:cxn ang="5400000">
                    <a:pos x="wd2" y="hd2"/>
                  </a:cxn>
                  <a:cxn ang="10800000">
                    <a:pos x="wd2" y="hd2"/>
                  </a:cxn>
                  <a:cxn ang="16200000">
                    <a:pos x="wd2" y="hd2"/>
                  </a:cxn>
                </a:cxnLst>
                <a:rect l="0" t="0" r="r" b="b"/>
                <a:pathLst>
                  <a:path w="20925" h="21600" extrusionOk="0">
                    <a:moveTo>
                      <a:pt x="3588" y="8358"/>
                    </a:moveTo>
                    <a:cubicBezTo>
                      <a:pt x="4500" y="8739"/>
                      <a:pt x="5555" y="9502"/>
                      <a:pt x="6610" y="10876"/>
                    </a:cubicBezTo>
                    <a:cubicBezTo>
                      <a:pt x="7665" y="12250"/>
                      <a:pt x="8559" y="13891"/>
                      <a:pt x="9345" y="15303"/>
                    </a:cubicBezTo>
                    <a:cubicBezTo>
                      <a:pt x="10651" y="17669"/>
                      <a:pt x="11688" y="19577"/>
                      <a:pt x="12939" y="19577"/>
                    </a:cubicBezTo>
                    <a:cubicBezTo>
                      <a:pt x="13100" y="19577"/>
                      <a:pt x="13243" y="19539"/>
                      <a:pt x="13404" y="19501"/>
                    </a:cubicBezTo>
                    <a:cubicBezTo>
                      <a:pt x="15550" y="18776"/>
                      <a:pt x="18858" y="17135"/>
                      <a:pt x="19895" y="16639"/>
                    </a:cubicBezTo>
                    <a:cubicBezTo>
                      <a:pt x="20002" y="14807"/>
                      <a:pt x="20217" y="9235"/>
                      <a:pt x="18697" y="5763"/>
                    </a:cubicBezTo>
                    <a:cubicBezTo>
                      <a:pt x="17571" y="3167"/>
                      <a:pt x="16444" y="2023"/>
                      <a:pt x="15032" y="2023"/>
                    </a:cubicBezTo>
                    <a:cubicBezTo>
                      <a:pt x="14477" y="2023"/>
                      <a:pt x="13869" y="2213"/>
                      <a:pt x="13190" y="2595"/>
                    </a:cubicBezTo>
                    <a:cubicBezTo>
                      <a:pt x="11598" y="3473"/>
                      <a:pt x="6771" y="6411"/>
                      <a:pt x="3588" y="8358"/>
                    </a:cubicBezTo>
                    <a:close/>
                    <a:moveTo>
                      <a:pt x="12939" y="21600"/>
                    </a:moveTo>
                    <a:cubicBezTo>
                      <a:pt x="11330" y="21600"/>
                      <a:pt x="10132" y="19387"/>
                      <a:pt x="8737" y="16868"/>
                    </a:cubicBezTo>
                    <a:cubicBezTo>
                      <a:pt x="7933" y="15418"/>
                      <a:pt x="7110" y="13891"/>
                      <a:pt x="6109" y="12594"/>
                    </a:cubicBezTo>
                    <a:cubicBezTo>
                      <a:pt x="4446" y="10457"/>
                      <a:pt x="2801" y="9999"/>
                      <a:pt x="1728" y="9999"/>
                    </a:cubicBezTo>
                    <a:cubicBezTo>
                      <a:pt x="1031" y="9999"/>
                      <a:pt x="584" y="10189"/>
                      <a:pt x="584" y="10189"/>
                    </a:cubicBezTo>
                    <a:cubicBezTo>
                      <a:pt x="333" y="10304"/>
                      <a:pt x="83" y="9960"/>
                      <a:pt x="12" y="9426"/>
                    </a:cubicBezTo>
                    <a:cubicBezTo>
                      <a:pt x="-42" y="8892"/>
                      <a:pt x="101" y="8358"/>
                      <a:pt x="351" y="8205"/>
                    </a:cubicBezTo>
                    <a:cubicBezTo>
                      <a:pt x="441" y="8167"/>
                      <a:pt x="10490" y="1984"/>
                      <a:pt x="12957" y="611"/>
                    </a:cubicBezTo>
                    <a:cubicBezTo>
                      <a:pt x="13708" y="191"/>
                      <a:pt x="14388" y="0"/>
                      <a:pt x="15032" y="0"/>
                    </a:cubicBezTo>
                    <a:cubicBezTo>
                      <a:pt x="16694" y="0"/>
                      <a:pt x="18089" y="1374"/>
                      <a:pt x="19394" y="4389"/>
                    </a:cubicBezTo>
                    <a:cubicBezTo>
                      <a:pt x="21558" y="9388"/>
                      <a:pt x="20807" y="17364"/>
                      <a:pt x="20771" y="17707"/>
                    </a:cubicBezTo>
                    <a:cubicBezTo>
                      <a:pt x="20735" y="18089"/>
                      <a:pt x="20592" y="18394"/>
                      <a:pt x="20414" y="18471"/>
                    </a:cubicBezTo>
                    <a:cubicBezTo>
                      <a:pt x="20378" y="18509"/>
                      <a:pt x="16122" y="20646"/>
                      <a:pt x="13547" y="21486"/>
                    </a:cubicBezTo>
                    <a:cubicBezTo>
                      <a:pt x="13351" y="21562"/>
                      <a:pt x="13136" y="21600"/>
                      <a:pt x="12939" y="21600"/>
                    </a:cubicBezTo>
                    <a:close/>
                  </a:path>
                </a:pathLst>
              </a:custGeom>
              <a:grpFill/>
              <a:ln w="3175" cap="flat">
                <a:solidFill>
                  <a:schemeClr val="tx1"/>
                </a:solidFill>
                <a:miter lim="400000"/>
              </a:ln>
              <a:effectLst/>
            </p:spPr>
            <p:txBody>
              <a:bodyPr wrap="square" lIns="16256" tIns="16256" rIns="16256" bIns="16256" numCol="1" anchor="t">
                <a:noAutofit/>
              </a:bodyPr>
              <a:lstStyle/>
              <a:p>
                <a:pPr defTabSz="161290"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形状"/>
              <p:cNvSpPr/>
              <p:nvPr/>
            </p:nvSpPr>
            <p:spPr>
              <a:xfrm>
                <a:off x="149715" y="431148"/>
                <a:ext cx="859945" cy="478802"/>
              </a:xfrm>
              <a:custGeom>
                <a:avLst/>
                <a:gdLst/>
                <a:ahLst/>
                <a:cxnLst>
                  <a:cxn ang="0">
                    <a:pos x="wd2" y="hd2"/>
                  </a:cxn>
                  <a:cxn ang="5400000">
                    <a:pos x="wd2" y="hd2"/>
                  </a:cxn>
                  <a:cxn ang="10800000">
                    <a:pos x="wd2" y="hd2"/>
                  </a:cxn>
                  <a:cxn ang="16200000">
                    <a:pos x="wd2" y="hd2"/>
                  </a:cxn>
                </a:cxnLst>
                <a:rect l="0" t="0" r="r" b="b"/>
                <a:pathLst>
                  <a:path w="21178" h="21493" extrusionOk="0">
                    <a:moveTo>
                      <a:pt x="6449" y="21493"/>
                    </a:moveTo>
                    <a:cubicBezTo>
                      <a:pt x="5408" y="21493"/>
                      <a:pt x="4390" y="20919"/>
                      <a:pt x="3463" y="19731"/>
                    </a:cubicBezTo>
                    <a:cubicBezTo>
                      <a:pt x="1427" y="17066"/>
                      <a:pt x="387" y="12230"/>
                      <a:pt x="116" y="8869"/>
                    </a:cubicBezTo>
                    <a:cubicBezTo>
                      <a:pt x="-382" y="2926"/>
                      <a:pt x="885" y="549"/>
                      <a:pt x="1043" y="303"/>
                    </a:cubicBezTo>
                    <a:cubicBezTo>
                      <a:pt x="1269" y="-107"/>
                      <a:pt x="1654" y="-107"/>
                      <a:pt x="1880" y="344"/>
                    </a:cubicBezTo>
                    <a:cubicBezTo>
                      <a:pt x="2106" y="795"/>
                      <a:pt x="2106" y="1450"/>
                      <a:pt x="1857" y="1860"/>
                    </a:cubicBezTo>
                    <a:cubicBezTo>
                      <a:pt x="1835" y="1942"/>
                      <a:pt x="907" y="3787"/>
                      <a:pt x="1292" y="8541"/>
                    </a:cubicBezTo>
                    <a:cubicBezTo>
                      <a:pt x="1541" y="11451"/>
                      <a:pt x="2445" y="15714"/>
                      <a:pt x="4187" y="17968"/>
                    </a:cubicBezTo>
                    <a:cubicBezTo>
                      <a:pt x="5092" y="19116"/>
                      <a:pt x="6087" y="19567"/>
                      <a:pt x="7172" y="19198"/>
                    </a:cubicBezTo>
                    <a:cubicBezTo>
                      <a:pt x="8710" y="18706"/>
                      <a:pt x="10723" y="17927"/>
                      <a:pt x="13302" y="16780"/>
                    </a:cubicBezTo>
                    <a:lnTo>
                      <a:pt x="17328" y="14935"/>
                    </a:lnTo>
                    <a:cubicBezTo>
                      <a:pt x="17554" y="14853"/>
                      <a:pt x="17735" y="14771"/>
                      <a:pt x="17893" y="14689"/>
                    </a:cubicBezTo>
                    <a:cubicBezTo>
                      <a:pt x="19409" y="14033"/>
                      <a:pt x="19838" y="11451"/>
                      <a:pt x="19974" y="9976"/>
                    </a:cubicBezTo>
                    <a:cubicBezTo>
                      <a:pt x="20019" y="9361"/>
                      <a:pt x="20336" y="8951"/>
                      <a:pt x="20653" y="9074"/>
                    </a:cubicBezTo>
                    <a:cubicBezTo>
                      <a:pt x="20992" y="9156"/>
                      <a:pt x="21218" y="9689"/>
                      <a:pt x="21173" y="10304"/>
                    </a:cubicBezTo>
                    <a:cubicBezTo>
                      <a:pt x="20879" y="13747"/>
                      <a:pt x="19793" y="16124"/>
                      <a:pt x="18165" y="16821"/>
                    </a:cubicBezTo>
                    <a:cubicBezTo>
                      <a:pt x="18006" y="16862"/>
                      <a:pt x="17825" y="16943"/>
                      <a:pt x="17622" y="17066"/>
                    </a:cubicBezTo>
                    <a:lnTo>
                      <a:pt x="13596" y="18870"/>
                    </a:lnTo>
                    <a:cubicBezTo>
                      <a:pt x="10972" y="20058"/>
                      <a:pt x="8937" y="20878"/>
                      <a:pt x="7376" y="21370"/>
                    </a:cubicBezTo>
                    <a:cubicBezTo>
                      <a:pt x="7059" y="21452"/>
                      <a:pt x="6765" y="21493"/>
                      <a:pt x="6449" y="21493"/>
                    </a:cubicBezTo>
                    <a:close/>
                  </a:path>
                </a:pathLst>
              </a:custGeom>
              <a:grpFill/>
              <a:ln w="3175" cap="flat">
                <a:solidFill>
                  <a:schemeClr val="tx1"/>
                </a:solidFill>
                <a:miter lim="400000"/>
              </a:ln>
              <a:effectLst/>
            </p:spPr>
            <p:txBody>
              <a:bodyPr wrap="square" lIns="16256" tIns="16256" rIns="16256" bIns="16256" numCol="1" anchor="t">
                <a:noAutofit/>
              </a:bodyPr>
              <a:lstStyle/>
              <a:p>
                <a:pPr defTabSz="161290"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形状"/>
              <p:cNvSpPr/>
              <p:nvPr/>
            </p:nvSpPr>
            <p:spPr>
              <a:xfrm>
                <a:off x="306476" y="493963"/>
                <a:ext cx="199077" cy="261759"/>
              </a:xfrm>
              <a:custGeom>
                <a:avLst/>
                <a:gdLst/>
                <a:ahLst/>
                <a:cxnLst>
                  <a:cxn ang="0">
                    <a:pos x="wd2" y="hd2"/>
                  </a:cxn>
                  <a:cxn ang="5400000">
                    <a:pos x="wd2" y="hd2"/>
                  </a:cxn>
                  <a:cxn ang="10800000">
                    <a:pos x="wd2" y="hd2"/>
                  </a:cxn>
                  <a:cxn ang="16200000">
                    <a:pos x="wd2" y="hd2"/>
                  </a:cxn>
                </a:cxnLst>
                <a:rect l="0" t="0" r="r" b="b"/>
                <a:pathLst>
                  <a:path w="19542" h="21314" extrusionOk="0">
                    <a:moveTo>
                      <a:pt x="10795" y="21314"/>
                    </a:moveTo>
                    <a:cubicBezTo>
                      <a:pt x="9724" y="21314"/>
                      <a:pt x="8742" y="21165"/>
                      <a:pt x="7671" y="20791"/>
                    </a:cubicBezTo>
                    <a:cubicBezTo>
                      <a:pt x="5618" y="20118"/>
                      <a:pt x="2762" y="18324"/>
                      <a:pt x="977" y="13840"/>
                    </a:cubicBezTo>
                    <a:cubicBezTo>
                      <a:pt x="-1701" y="7113"/>
                      <a:pt x="1959" y="1284"/>
                      <a:pt x="2137" y="1059"/>
                    </a:cubicBezTo>
                    <a:cubicBezTo>
                      <a:pt x="2762" y="88"/>
                      <a:pt x="4190" y="-286"/>
                      <a:pt x="5350" y="237"/>
                    </a:cubicBezTo>
                    <a:cubicBezTo>
                      <a:pt x="6511" y="760"/>
                      <a:pt x="6957" y="1956"/>
                      <a:pt x="6332" y="2928"/>
                    </a:cubicBezTo>
                    <a:cubicBezTo>
                      <a:pt x="6243" y="3003"/>
                      <a:pt x="3476" y="7562"/>
                      <a:pt x="5529" y="12644"/>
                    </a:cubicBezTo>
                    <a:cubicBezTo>
                      <a:pt x="6511" y="14961"/>
                      <a:pt x="7849" y="16605"/>
                      <a:pt x="9456" y="17129"/>
                    </a:cubicBezTo>
                    <a:cubicBezTo>
                      <a:pt x="10706" y="17502"/>
                      <a:pt x="11777" y="17278"/>
                      <a:pt x="12491" y="16904"/>
                    </a:cubicBezTo>
                    <a:cubicBezTo>
                      <a:pt x="14990" y="15858"/>
                      <a:pt x="14901" y="12196"/>
                      <a:pt x="14633" y="11299"/>
                    </a:cubicBezTo>
                    <a:cubicBezTo>
                      <a:pt x="14008" y="10551"/>
                      <a:pt x="14008" y="9580"/>
                      <a:pt x="14722" y="8832"/>
                    </a:cubicBezTo>
                    <a:cubicBezTo>
                      <a:pt x="15615" y="8010"/>
                      <a:pt x="17132" y="7935"/>
                      <a:pt x="18114" y="8608"/>
                    </a:cubicBezTo>
                    <a:cubicBezTo>
                      <a:pt x="19899" y="9879"/>
                      <a:pt x="19542" y="13242"/>
                      <a:pt x="19453" y="13915"/>
                    </a:cubicBezTo>
                    <a:cubicBezTo>
                      <a:pt x="19096" y="16979"/>
                      <a:pt x="17400" y="19296"/>
                      <a:pt x="14722" y="20492"/>
                    </a:cubicBezTo>
                    <a:cubicBezTo>
                      <a:pt x="13473" y="21015"/>
                      <a:pt x="12134" y="21314"/>
                      <a:pt x="10795" y="21314"/>
                    </a:cubicBezTo>
                    <a:close/>
                  </a:path>
                </a:pathLst>
              </a:custGeom>
              <a:grpFill/>
              <a:ln w="3175" cap="flat">
                <a:solidFill>
                  <a:schemeClr val="tx1"/>
                </a:solidFill>
                <a:miter lim="400000"/>
              </a:ln>
              <a:effectLst/>
            </p:spPr>
            <p:txBody>
              <a:bodyPr wrap="square" lIns="16256" tIns="16256" rIns="16256" bIns="16256" numCol="1" anchor="t">
                <a:noAutofit/>
              </a:bodyPr>
              <a:lstStyle/>
              <a:p>
                <a:pPr defTabSz="161290"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形状"/>
              <p:cNvSpPr/>
              <p:nvPr/>
            </p:nvSpPr>
            <p:spPr>
              <a:xfrm>
                <a:off x="389927" y="651703"/>
                <a:ext cx="186947" cy="258247"/>
              </a:xfrm>
              <a:custGeom>
                <a:avLst/>
                <a:gdLst/>
                <a:ahLst/>
                <a:cxnLst>
                  <a:cxn ang="0">
                    <a:pos x="wd2" y="hd2"/>
                  </a:cxn>
                  <a:cxn ang="5400000">
                    <a:pos x="wd2" y="hd2"/>
                  </a:cxn>
                  <a:cxn ang="10800000">
                    <a:pos x="wd2" y="hd2"/>
                  </a:cxn>
                  <a:cxn ang="16200000">
                    <a:pos x="wd2" y="hd2"/>
                  </a:cxn>
                </a:cxnLst>
                <a:rect l="0" t="0" r="r" b="b"/>
                <a:pathLst>
                  <a:path w="20681" h="21528" extrusionOk="0">
                    <a:moveTo>
                      <a:pt x="2675" y="21528"/>
                    </a:moveTo>
                    <a:cubicBezTo>
                      <a:pt x="1350" y="21528"/>
                      <a:pt x="128" y="20765"/>
                      <a:pt x="26" y="19773"/>
                    </a:cubicBezTo>
                    <a:cubicBezTo>
                      <a:pt x="-178" y="18628"/>
                      <a:pt x="841" y="17559"/>
                      <a:pt x="2267" y="17406"/>
                    </a:cubicBezTo>
                    <a:cubicBezTo>
                      <a:pt x="8279" y="16796"/>
                      <a:pt x="16124" y="14582"/>
                      <a:pt x="15207" y="2141"/>
                    </a:cubicBezTo>
                    <a:cubicBezTo>
                      <a:pt x="15105" y="997"/>
                      <a:pt x="16328" y="4"/>
                      <a:pt x="17754" y="4"/>
                    </a:cubicBezTo>
                    <a:cubicBezTo>
                      <a:pt x="19282" y="-72"/>
                      <a:pt x="20607" y="768"/>
                      <a:pt x="20607" y="1912"/>
                    </a:cubicBezTo>
                    <a:cubicBezTo>
                      <a:pt x="21422" y="13590"/>
                      <a:pt x="15513" y="20154"/>
                      <a:pt x="3082" y="21452"/>
                    </a:cubicBezTo>
                    <a:cubicBezTo>
                      <a:pt x="2879" y="21452"/>
                      <a:pt x="2777" y="21528"/>
                      <a:pt x="2675" y="21528"/>
                    </a:cubicBezTo>
                    <a:close/>
                  </a:path>
                </a:pathLst>
              </a:custGeom>
              <a:grpFill/>
              <a:ln w="3175" cap="flat">
                <a:solidFill>
                  <a:schemeClr val="tx1"/>
                </a:solidFill>
                <a:miter lim="400000"/>
              </a:ln>
              <a:effectLst/>
            </p:spPr>
            <p:txBody>
              <a:bodyPr wrap="square" lIns="16256" tIns="16256" rIns="16256" bIns="16256" numCol="1" anchor="t">
                <a:noAutofit/>
              </a:bodyPr>
              <a:lstStyle/>
              <a:p>
                <a:pPr defTabSz="161290"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形状"/>
              <p:cNvSpPr/>
              <p:nvPr/>
            </p:nvSpPr>
            <p:spPr>
              <a:xfrm>
                <a:off x="726135" y="0"/>
                <a:ext cx="365707" cy="345473"/>
              </a:xfrm>
              <a:custGeom>
                <a:avLst/>
                <a:gdLst/>
                <a:ahLst/>
                <a:cxnLst>
                  <a:cxn ang="0">
                    <a:pos x="wd2" y="hd2"/>
                  </a:cxn>
                  <a:cxn ang="5400000">
                    <a:pos x="wd2" y="hd2"/>
                  </a:cxn>
                  <a:cxn ang="10800000">
                    <a:pos x="wd2" y="hd2"/>
                  </a:cxn>
                  <a:cxn ang="16200000">
                    <a:pos x="wd2" y="hd2"/>
                  </a:cxn>
                </a:cxnLst>
                <a:rect l="0" t="0" r="r" b="b"/>
                <a:pathLst>
                  <a:path w="21600" h="21600" extrusionOk="0">
                    <a:moveTo>
                      <a:pt x="15996" y="21600"/>
                    </a:moveTo>
                    <a:lnTo>
                      <a:pt x="13058" y="21600"/>
                    </a:lnTo>
                    <a:lnTo>
                      <a:pt x="13058" y="5959"/>
                    </a:lnTo>
                    <a:cubicBezTo>
                      <a:pt x="13058" y="5099"/>
                      <a:pt x="13711" y="4412"/>
                      <a:pt x="14527" y="4412"/>
                    </a:cubicBezTo>
                    <a:lnTo>
                      <a:pt x="18716" y="4412"/>
                    </a:lnTo>
                    <a:lnTo>
                      <a:pt x="18716" y="3094"/>
                    </a:lnTo>
                    <a:lnTo>
                      <a:pt x="2884" y="3094"/>
                    </a:lnTo>
                    <a:lnTo>
                      <a:pt x="2884" y="4412"/>
                    </a:lnTo>
                    <a:lnTo>
                      <a:pt x="7236" y="4412"/>
                    </a:lnTo>
                    <a:cubicBezTo>
                      <a:pt x="8052" y="4412"/>
                      <a:pt x="8651" y="5099"/>
                      <a:pt x="8651" y="5959"/>
                    </a:cubicBezTo>
                    <a:lnTo>
                      <a:pt x="8651" y="16100"/>
                    </a:lnTo>
                    <a:lnTo>
                      <a:pt x="5767" y="16100"/>
                    </a:lnTo>
                    <a:lnTo>
                      <a:pt x="5767" y="7506"/>
                    </a:lnTo>
                    <a:lnTo>
                      <a:pt x="1415" y="7506"/>
                    </a:lnTo>
                    <a:cubicBezTo>
                      <a:pt x="653" y="7506"/>
                      <a:pt x="0" y="6818"/>
                      <a:pt x="0" y="5959"/>
                    </a:cubicBezTo>
                    <a:lnTo>
                      <a:pt x="0" y="1547"/>
                    </a:lnTo>
                    <a:cubicBezTo>
                      <a:pt x="0" y="688"/>
                      <a:pt x="653" y="0"/>
                      <a:pt x="1415" y="0"/>
                    </a:cubicBezTo>
                    <a:lnTo>
                      <a:pt x="20185" y="0"/>
                    </a:lnTo>
                    <a:cubicBezTo>
                      <a:pt x="20947" y="0"/>
                      <a:pt x="21600" y="688"/>
                      <a:pt x="21600" y="1547"/>
                    </a:cubicBezTo>
                    <a:lnTo>
                      <a:pt x="21600" y="5959"/>
                    </a:lnTo>
                    <a:cubicBezTo>
                      <a:pt x="21600" y="6818"/>
                      <a:pt x="20947" y="7506"/>
                      <a:pt x="20185" y="7506"/>
                    </a:cubicBezTo>
                    <a:lnTo>
                      <a:pt x="15996" y="7506"/>
                    </a:lnTo>
                    <a:lnTo>
                      <a:pt x="15996" y="21600"/>
                    </a:lnTo>
                    <a:close/>
                  </a:path>
                </a:pathLst>
              </a:custGeom>
              <a:grpFill/>
              <a:ln w="3175" cap="flat">
                <a:solidFill>
                  <a:schemeClr val="tx1"/>
                </a:solidFill>
                <a:miter lim="400000"/>
              </a:ln>
              <a:effectLst/>
            </p:spPr>
            <p:txBody>
              <a:bodyPr wrap="square" lIns="16256" tIns="16256" rIns="16256" bIns="16256" numCol="1" anchor="t">
                <a:noAutofit/>
              </a:bodyPr>
              <a:lstStyle/>
              <a:p>
                <a:pPr defTabSz="161290" hangingPunct="0">
                  <a:defRPr sz="1200" b="0">
                    <a:solidFill>
                      <a:srgbClr val="000000"/>
                    </a:solidFill>
                    <a:latin typeface="Calibri" panose="020F0502020204030204"/>
                    <a:ea typeface="Calibri" panose="020F0502020204030204"/>
                    <a:cs typeface="Calibri" panose="020F0502020204030204"/>
                    <a:sym typeface="Calibri" panose="020F0502020204030204"/>
                  </a:defRPr>
                </a:pPr>
                <a:endParaRPr sz="1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grpSp>
        <p:nvGrpSpPr>
          <p:cNvPr id="46" name="组合 45"/>
          <p:cNvGrpSpPr/>
          <p:nvPr/>
        </p:nvGrpSpPr>
        <p:grpSpPr>
          <a:xfrm>
            <a:off x="7651514" y="2593479"/>
            <a:ext cx="702826" cy="698662"/>
            <a:chOff x="4644489" y="3339579"/>
            <a:chExt cx="702826" cy="698662"/>
          </a:xfrm>
        </p:grpSpPr>
        <p:grpSp>
          <p:nvGrpSpPr>
            <p:cNvPr id="47" name="组合 46"/>
            <p:cNvGrpSpPr/>
            <p:nvPr/>
          </p:nvGrpSpPr>
          <p:grpSpPr>
            <a:xfrm>
              <a:off x="4644491" y="3339579"/>
              <a:ext cx="702824" cy="698662"/>
              <a:chOff x="4952001" y="3722873"/>
              <a:chExt cx="1171624" cy="1164685"/>
            </a:xfrm>
          </p:grpSpPr>
          <p:pic>
            <p:nvPicPr>
              <p:cNvPr id="49" name="图像" descr="图像"/>
              <p:cNvPicPr>
                <a:picLocks noChangeAspect="1"/>
              </p:cNvPicPr>
              <p:nvPr/>
            </p:nvPicPr>
            <p:blipFill>
              <a:blip r:embed="rId3">
                <a:alphaModFix amt="80579"/>
              </a:blip>
              <a:stretch>
                <a:fillRect/>
              </a:stretch>
            </p:blipFill>
            <p:spPr>
              <a:xfrm>
                <a:off x="4952001" y="3722873"/>
                <a:ext cx="1171624" cy="1164685"/>
              </a:xfrm>
              <a:prstGeom prst="rect">
                <a:avLst/>
              </a:prstGeom>
              <a:ln w="12700">
                <a:miter lim="400000"/>
                <a:headEnd/>
                <a:tailEnd/>
              </a:ln>
            </p:spPr>
          </p:pic>
          <p:sp>
            <p:nvSpPr>
              <p:cNvPr id="50" name="矩形 49"/>
              <p:cNvSpPr/>
              <p:nvPr/>
            </p:nvSpPr>
            <p:spPr>
              <a:xfrm>
                <a:off x="5077510" y="3848516"/>
                <a:ext cx="941825" cy="462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Batch</a:t>
                </a:r>
                <a:endParaRPr lang="zh-CN" altLang="en-US" sz="105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48" name="矩形 47"/>
            <p:cNvSpPr/>
            <p:nvPr/>
          </p:nvSpPr>
          <p:spPr>
            <a:xfrm>
              <a:off x="4644489" y="3339579"/>
              <a:ext cx="702824" cy="698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1" name="组合 50"/>
          <p:cNvGrpSpPr/>
          <p:nvPr/>
        </p:nvGrpSpPr>
        <p:grpSpPr>
          <a:xfrm>
            <a:off x="7651516" y="4046496"/>
            <a:ext cx="702824" cy="588628"/>
            <a:chOff x="4644491" y="4436869"/>
            <a:chExt cx="702824" cy="588628"/>
          </a:xfrm>
        </p:grpSpPr>
        <p:grpSp>
          <p:nvGrpSpPr>
            <p:cNvPr id="52" name="成组"/>
            <p:cNvGrpSpPr/>
            <p:nvPr/>
          </p:nvGrpSpPr>
          <p:grpSpPr>
            <a:xfrm>
              <a:off x="4699289" y="4436870"/>
              <a:ext cx="593226" cy="588627"/>
              <a:chOff x="0" y="0"/>
              <a:chExt cx="1451647" cy="1793973"/>
            </a:xfrm>
            <a:solidFill>
              <a:srgbClr val="D4D4D4"/>
            </a:solidFill>
          </p:grpSpPr>
          <p:sp>
            <p:nvSpPr>
              <p:cNvPr id="54" name="形状"/>
              <p:cNvSpPr/>
              <p:nvPr/>
            </p:nvSpPr>
            <p:spPr>
              <a:xfrm>
                <a:off x="214014" y="1332156"/>
                <a:ext cx="214016" cy="208707"/>
              </a:xfrm>
              <a:custGeom>
                <a:avLst/>
                <a:gdLst/>
                <a:ahLst/>
                <a:cxnLst>
                  <a:cxn ang="0">
                    <a:pos x="wd2" y="hd2"/>
                  </a:cxn>
                  <a:cxn ang="5400000">
                    <a:pos x="wd2" y="hd2"/>
                  </a:cxn>
                  <a:cxn ang="10800000">
                    <a:pos x="wd2" y="hd2"/>
                  </a:cxn>
                  <a:cxn ang="16200000">
                    <a:pos x="wd2" y="hd2"/>
                  </a:cxn>
                </a:cxnLst>
                <a:rect l="0" t="0" r="r" b="b"/>
                <a:pathLst>
                  <a:path w="21600" h="21600" extrusionOk="0">
                    <a:moveTo>
                      <a:pt x="13560" y="10800"/>
                    </a:moveTo>
                    <a:cubicBezTo>
                      <a:pt x="13560" y="12360"/>
                      <a:pt x="12360" y="13560"/>
                      <a:pt x="10800" y="13560"/>
                    </a:cubicBezTo>
                    <a:cubicBezTo>
                      <a:pt x="9240" y="13560"/>
                      <a:pt x="7920" y="12360"/>
                      <a:pt x="7920" y="10800"/>
                    </a:cubicBezTo>
                    <a:cubicBezTo>
                      <a:pt x="7920" y="9240"/>
                      <a:pt x="9240" y="8040"/>
                      <a:pt x="10800" y="8040"/>
                    </a:cubicBezTo>
                    <a:cubicBezTo>
                      <a:pt x="12360" y="8040"/>
                      <a:pt x="13560" y="9240"/>
                      <a:pt x="13560" y="10800"/>
                    </a:cubicBezTo>
                    <a:close/>
                    <a:moveTo>
                      <a:pt x="0" y="10800"/>
                    </a:moveTo>
                    <a:cubicBezTo>
                      <a:pt x="0" y="16800"/>
                      <a:pt x="4800" y="21600"/>
                      <a:pt x="10800" y="21600"/>
                    </a:cubicBezTo>
                    <a:cubicBezTo>
                      <a:pt x="16680" y="21600"/>
                      <a:pt x="21600" y="16800"/>
                      <a:pt x="21600" y="10800"/>
                    </a:cubicBezTo>
                    <a:cubicBezTo>
                      <a:pt x="21600" y="4800"/>
                      <a:pt x="16680" y="0"/>
                      <a:pt x="10800" y="0"/>
                    </a:cubicBezTo>
                    <a:cubicBezTo>
                      <a:pt x="4800" y="0"/>
                      <a:pt x="0" y="4800"/>
                      <a:pt x="0" y="10800"/>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形状"/>
              <p:cNvSpPr/>
              <p:nvPr/>
            </p:nvSpPr>
            <p:spPr>
              <a:xfrm>
                <a:off x="214014" y="772650"/>
                <a:ext cx="214016" cy="213147"/>
              </a:xfrm>
              <a:custGeom>
                <a:avLst/>
                <a:gdLst/>
                <a:ahLst/>
                <a:cxnLst>
                  <a:cxn ang="0">
                    <a:pos x="wd2" y="hd2"/>
                  </a:cxn>
                  <a:cxn ang="5400000">
                    <a:pos x="wd2" y="hd2"/>
                  </a:cxn>
                  <a:cxn ang="10800000">
                    <a:pos x="wd2" y="hd2"/>
                  </a:cxn>
                  <a:cxn ang="16200000">
                    <a:pos x="wd2" y="hd2"/>
                  </a:cxn>
                </a:cxnLst>
                <a:rect l="0" t="0" r="r" b="b"/>
                <a:pathLst>
                  <a:path w="21600" h="21600" extrusionOk="0">
                    <a:moveTo>
                      <a:pt x="10800" y="13560"/>
                    </a:moveTo>
                    <a:cubicBezTo>
                      <a:pt x="9240" y="13560"/>
                      <a:pt x="7920" y="12360"/>
                      <a:pt x="7920" y="10800"/>
                    </a:cubicBezTo>
                    <a:cubicBezTo>
                      <a:pt x="7920" y="9240"/>
                      <a:pt x="9240" y="7920"/>
                      <a:pt x="10800" y="7920"/>
                    </a:cubicBezTo>
                    <a:cubicBezTo>
                      <a:pt x="12360" y="7920"/>
                      <a:pt x="13560" y="9240"/>
                      <a:pt x="13560" y="10800"/>
                    </a:cubicBezTo>
                    <a:cubicBezTo>
                      <a:pt x="13560" y="12360"/>
                      <a:pt x="12360" y="13560"/>
                      <a:pt x="10800" y="13560"/>
                    </a:cubicBezTo>
                    <a:close/>
                    <a:moveTo>
                      <a:pt x="10800" y="0"/>
                    </a:moveTo>
                    <a:cubicBezTo>
                      <a:pt x="4800" y="0"/>
                      <a:pt x="0" y="4800"/>
                      <a:pt x="0" y="10800"/>
                    </a:cubicBezTo>
                    <a:cubicBezTo>
                      <a:pt x="0" y="16800"/>
                      <a:pt x="4800" y="21600"/>
                      <a:pt x="10800" y="21600"/>
                    </a:cubicBezTo>
                    <a:cubicBezTo>
                      <a:pt x="16680" y="21600"/>
                      <a:pt x="21600" y="16800"/>
                      <a:pt x="21600" y="10800"/>
                    </a:cubicBezTo>
                    <a:cubicBezTo>
                      <a:pt x="21600" y="4800"/>
                      <a:pt x="16680" y="0"/>
                      <a:pt x="10800" y="0"/>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形状"/>
              <p:cNvSpPr/>
              <p:nvPr/>
            </p:nvSpPr>
            <p:spPr>
              <a:xfrm>
                <a:off x="0" y="0"/>
                <a:ext cx="1451647" cy="1793973"/>
              </a:xfrm>
              <a:custGeom>
                <a:avLst/>
                <a:gdLst/>
                <a:ahLst/>
                <a:cxnLst>
                  <a:cxn ang="0">
                    <a:pos x="wd2" y="hd2"/>
                  </a:cxn>
                  <a:cxn ang="5400000">
                    <a:pos x="wd2" y="hd2"/>
                  </a:cxn>
                  <a:cxn ang="10800000">
                    <a:pos x="wd2" y="hd2"/>
                  </a:cxn>
                  <a:cxn ang="16200000">
                    <a:pos x="wd2" y="hd2"/>
                  </a:cxn>
                </a:cxnLst>
                <a:rect l="0" t="0" r="r" b="b"/>
                <a:pathLst>
                  <a:path w="21600" h="21600" extrusionOk="0">
                    <a:moveTo>
                      <a:pt x="17105" y="13435"/>
                    </a:moveTo>
                    <a:lnTo>
                      <a:pt x="1223" y="13435"/>
                    </a:lnTo>
                    <a:cubicBezTo>
                      <a:pt x="1000" y="13435"/>
                      <a:pt x="827" y="13223"/>
                      <a:pt x="827" y="12983"/>
                    </a:cubicBezTo>
                    <a:lnTo>
                      <a:pt x="827" y="8109"/>
                    </a:lnTo>
                    <a:cubicBezTo>
                      <a:pt x="827" y="7855"/>
                      <a:pt x="1000" y="7657"/>
                      <a:pt x="1223" y="7657"/>
                    </a:cubicBezTo>
                    <a:lnTo>
                      <a:pt x="20390" y="7657"/>
                    </a:lnTo>
                    <a:cubicBezTo>
                      <a:pt x="20600" y="7657"/>
                      <a:pt x="20785" y="7855"/>
                      <a:pt x="20785" y="8109"/>
                    </a:cubicBezTo>
                    <a:lnTo>
                      <a:pt x="20785" y="12983"/>
                    </a:lnTo>
                    <a:cubicBezTo>
                      <a:pt x="20785" y="13223"/>
                      <a:pt x="20600" y="13435"/>
                      <a:pt x="20390" y="13435"/>
                    </a:cubicBezTo>
                    <a:lnTo>
                      <a:pt x="17105" y="13435"/>
                    </a:lnTo>
                    <a:close/>
                    <a:moveTo>
                      <a:pt x="827" y="1399"/>
                    </a:moveTo>
                    <a:cubicBezTo>
                      <a:pt x="827" y="1144"/>
                      <a:pt x="1000" y="947"/>
                      <a:pt x="1223" y="947"/>
                    </a:cubicBezTo>
                    <a:lnTo>
                      <a:pt x="20390" y="947"/>
                    </a:lnTo>
                    <a:cubicBezTo>
                      <a:pt x="20600" y="947"/>
                      <a:pt x="20785" y="1144"/>
                      <a:pt x="20785" y="1399"/>
                    </a:cubicBezTo>
                    <a:lnTo>
                      <a:pt x="20785" y="6272"/>
                    </a:lnTo>
                    <a:cubicBezTo>
                      <a:pt x="20785" y="6512"/>
                      <a:pt x="20600" y="6710"/>
                      <a:pt x="20390" y="6710"/>
                    </a:cubicBezTo>
                    <a:lnTo>
                      <a:pt x="1223" y="6710"/>
                    </a:lnTo>
                    <a:cubicBezTo>
                      <a:pt x="1000" y="6710"/>
                      <a:pt x="827" y="6512"/>
                      <a:pt x="827" y="6272"/>
                    </a:cubicBezTo>
                    <a:lnTo>
                      <a:pt x="827" y="1399"/>
                    </a:lnTo>
                    <a:close/>
                    <a:moveTo>
                      <a:pt x="21600" y="1399"/>
                    </a:moveTo>
                    <a:cubicBezTo>
                      <a:pt x="21600" y="636"/>
                      <a:pt x="21057" y="0"/>
                      <a:pt x="20390" y="0"/>
                    </a:cubicBezTo>
                    <a:lnTo>
                      <a:pt x="1223" y="0"/>
                    </a:lnTo>
                    <a:cubicBezTo>
                      <a:pt x="543" y="0"/>
                      <a:pt x="0" y="636"/>
                      <a:pt x="0" y="1399"/>
                    </a:cubicBezTo>
                    <a:lnTo>
                      <a:pt x="0" y="6272"/>
                    </a:lnTo>
                    <a:cubicBezTo>
                      <a:pt x="0" y="6626"/>
                      <a:pt x="123" y="6936"/>
                      <a:pt x="309" y="7191"/>
                    </a:cubicBezTo>
                    <a:cubicBezTo>
                      <a:pt x="123" y="7431"/>
                      <a:pt x="0" y="7756"/>
                      <a:pt x="0" y="8109"/>
                    </a:cubicBezTo>
                    <a:lnTo>
                      <a:pt x="0" y="12983"/>
                    </a:lnTo>
                    <a:cubicBezTo>
                      <a:pt x="0" y="13336"/>
                      <a:pt x="123" y="13661"/>
                      <a:pt x="309" y="13901"/>
                    </a:cubicBezTo>
                    <a:cubicBezTo>
                      <a:pt x="123" y="14141"/>
                      <a:pt x="0" y="14466"/>
                      <a:pt x="0" y="14819"/>
                    </a:cubicBezTo>
                    <a:lnTo>
                      <a:pt x="0" y="19693"/>
                    </a:lnTo>
                    <a:cubicBezTo>
                      <a:pt x="0" y="20456"/>
                      <a:pt x="543" y="21077"/>
                      <a:pt x="1223" y="21077"/>
                    </a:cubicBezTo>
                    <a:lnTo>
                      <a:pt x="13301" y="21077"/>
                    </a:lnTo>
                    <a:cubicBezTo>
                      <a:pt x="13449" y="21388"/>
                      <a:pt x="13721" y="21600"/>
                      <a:pt x="14054" y="21600"/>
                    </a:cubicBezTo>
                    <a:cubicBezTo>
                      <a:pt x="14524" y="21600"/>
                      <a:pt x="14906" y="21148"/>
                      <a:pt x="14906" y="20611"/>
                    </a:cubicBezTo>
                    <a:cubicBezTo>
                      <a:pt x="14906" y="20074"/>
                      <a:pt x="14524" y="19636"/>
                      <a:pt x="14054" y="19636"/>
                    </a:cubicBezTo>
                    <a:cubicBezTo>
                      <a:pt x="13721" y="19636"/>
                      <a:pt x="13449" y="19834"/>
                      <a:pt x="13301" y="20145"/>
                    </a:cubicBezTo>
                    <a:lnTo>
                      <a:pt x="1223" y="20145"/>
                    </a:lnTo>
                    <a:cubicBezTo>
                      <a:pt x="1000" y="20145"/>
                      <a:pt x="827" y="19947"/>
                      <a:pt x="827" y="19693"/>
                    </a:cubicBezTo>
                    <a:lnTo>
                      <a:pt x="827" y="14819"/>
                    </a:lnTo>
                    <a:cubicBezTo>
                      <a:pt x="827" y="14579"/>
                      <a:pt x="1000" y="14367"/>
                      <a:pt x="1223" y="14367"/>
                    </a:cubicBezTo>
                    <a:lnTo>
                      <a:pt x="20390" y="14367"/>
                    </a:lnTo>
                    <a:cubicBezTo>
                      <a:pt x="20600" y="14367"/>
                      <a:pt x="20785" y="14579"/>
                      <a:pt x="20785" y="14819"/>
                    </a:cubicBezTo>
                    <a:lnTo>
                      <a:pt x="20785" y="19693"/>
                    </a:lnTo>
                    <a:cubicBezTo>
                      <a:pt x="20785" y="19947"/>
                      <a:pt x="20600" y="20145"/>
                      <a:pt x="20390" y="20145"/>
                    </a:cubicBezTo>
                    <a:lnTo>
                      <a:pt x="17426" y="20145"/>
                    </a:lnTo>
                    <a:cubicBezTo>
                      <a:pt x="17290" y="19834"/>
                      <a:pt x="17006" y="19636"/>
                      <a:pt x="16685" y="19636"/>
                    </a:cubicBezTo>
                    <a:cubicBezTo>
                      <a:pt x="16203" y="19636"/>
                      <a:pt x="15820" y="20074"/>
                      <a:pt x="15820" y="20611"/>
                    </a:cubicBezTo>
                    <a:cubicBezTo>
                      <a:pt x="15820" y="21148"/>
                      <a:pt x="16203" y="21600"/>
                      <a:pt x="16685" y="21600"/>
                    </a:cubicBezTo>
                    <a:cubicBezTo>
                      <a:pt x="17006" y="21600"/>
                      <a:pt x="17278" y="21388"/>
                      <a:pt x="17426" y="21077"/>
                    </a:cubicBezTo>
                    <a:lnTo>
                      <a:pt x="20390" y="21077"/>
                    </a:lnTo>
                    <a:cubicBezTo>
                      <a:pt x="21057" y="21077"/>
                      <a:pt x="21600" y="20456"/>
                      <a:pt x="21600" y="19693"/>
                    </a:cubicBezTo>
                    <a:lnTo>
                      <a:pt x="21600" y="14819"/>
                    </a:lnTo>
                    <a:cubicBezTo>
                      <a:pt x="21600" y="14466"/>
                      <a:pt x="21489" y="14141"/>
                      <a:pt x="21291" y="13901"/>
                    </a:cubicBezTo>
                    <a:cubicBezTo>
                      <a:pt x="21489" y="13661"/>
                      <a:pt x="21600" y="13336"/>
                      <a:pt x="21600" y="12983"/>
                    </a:cubicBezTo>
                    <a:lnTo>
                      <a:pt x="21600" y="8109"/>
                    </a:lnTo>
                    <a:cubicBezTo>
                      <a:pt x="21600" y="7756"/>
                      <a:pt x="21489" y="7431"/>
                      <a:pt x="21291" y="7191"/>
                    </a:cubicBezTo>
                    <a:cubicBezTo>
                      <a:pt x="21489" y="6936"/>
                      <a:pt x="21600" y="6626"/>
                      <a:pt x="21600" y="6272"/>
                    </a:cubicBezTo>
                    <a:lnTo>
                      <a:pt x="21600" y="1399"/>
                    </a:ln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形状"/>
              <p:cNvSpPr/>
              <p:nvPr/>
            </p:nvSpPr>
            <p:spPr>
              <a:xfrm>
                <a:off x="214014" y="213144"/>
                <a:ext cx="214016" cy="208708"/>
              </a:xfrm>
              <a:custGeom>
                <a:avLst/>
                <a:gdLst/>
                <a:ahLst/>
                <a:cxnLst>
                  <a:cxn ang="0">
                    <a:pos x="wd2" y="hd2"/>
                  </a:cxn>
                  <a:cxn ang="5400000">
                    <a:pos x="wd2" y="hd2"/>
                  </a:cxn>
                  <a:cxn ang="10800000">
                    <a:pos x="wd2" y="hd2"/>
                  </a:cxn>
                  <a:cxn ang="16200000">
                    <a:pos x="wd2" y="hd2"/>
                  </a:cxn>
                </a:cxnLst>
                <a:rect l="0" t="0" r="r" b="b"/>
                <a:pathLst>
                  <a:path w="21600" h="21600" extrusionOk="0">
                    <a:moveTo>
                      <a:pt x="10800" y="8040"/>
                    </a:moveTo>
                    <a:cubicBezTo>
                      <a:pt x="12360" y="8040"/>
                      <a:pt x="13560" y="9240"/>
                      <a:pt x="13560" y="10800"/>
                    </a:cubicBezTo>
                    <a:cubicBezTo>
                      <a:pt x="13560" y="12360"/>
                      <a:pt x="12360" y="13680"/>
                      <a:pt x="10800" y="13680"/>
                    </a:cubicBezTo>
                    <a:cubicBezTo>
                      <a:pt x="9240" y="13680"/>
                      <a:pt x="7920" y="12360"/>
                      <a:pt x="7920" y="10800"/>
                    </a:cubicBezTo>
                    <a:cubicBezTo>
                      <a:pt x="7920" y="9240"/>
                      <a:pt x="9240" y="8040"/>
                      <a:pt x="10800" y="8040"/>
                    </a:cubicBezTo>
                    <a:close/>
                    <a:moveTo>
                      <a:pt x="10800" y="21600"/>
                    </a:moveTo>
                    <a:cubicBezTo>
                      <a:pt x="16680" y="21600"/>
                      <a:pt x="21600" y="16800"/>
                      <a:pt x="21600" y="10800"/>
                    </a:cubicBezTo>
                    <a:cubicBezTo>
                      <a:pt x="21600" y="4920"/>
                      <a:pt x="16680" y="0"/>
                      <a:pt x="10800" y="0"/>
                    </a:cubicBezTo>
                    <a:cubicBezTo>
                      <a:pt x="4800" y="0"/>
                      <a:pt x="0" y="4920"/>
                      <a:pt x="0" y="10800"/>
                    </a:cubicBezTo>
                    <a:cubicBezTo>
                      <a:pt x="0" y="16800"/>
                      <a:pt x="4800" y="21600"/>
                      <a:pt x="10800" y="21600"/>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形状"/>
              <p:cNvSpPr/>
              <p:nvPr/>
            </p:nvSpPr>
            <p:spPr>
              <a:xfrm>
                <a:off x="463697" y="1332156"/>
                <a:ext cx="214017" cy="208707"/>
              </a:xfrm>
              <a:custGeom>
                <a:avLst/>
                <a:gdLst/>
                <a:ahLst/>
                <a:cxnLst>
                  <a:cxn ang="0">
                    <a:pos x="wd2" y="hd2"/>
                  </a:cxn>
                  <a:cxn ang="5400000">
                    <a:pos x="wd2" y="hd2"/>
                  </a:cxn>
                  <a:cxn ang="10800000">
                    <a:pos x="wd2" y="hd2"/>
                  </a:cxn>
                  <a:cxn ang="16200000">
                    <a:pos x="wd2" y="hd2"/>
                  </a:cxn>
                </a:cxnLst>
                <a:rect l="0" t="0" r="r" b="b"/>
                <a:pathLst>
                  <a:path w="21600" h="21600" extrusionOk="0">
                    <a:moveTo>
                      <a:pt x="13560" y="10800"/>
                    </a:moveTo>
                    <a:cubicBezTo>
                      <a:pt x="13560" y="12360"/>
                      <a:pt x="12360" y="13560"/>
                      <a:pt x="10800" y="13560"/>
                    </a:cubicBezTo>
                    <a:cubicBezTo>
                      <a:pt x="9240" y="13560"/>
                      <a:pt x="8040" y="12360"/>
                      <a:pt x="8040" y="10800"/>
                    </a:cubicBezTo>
                    <a:cubicBezTo>
                      <a:pt x="8040" y="9240"/>
                      <a:pt x="9240" y="8040"/>
                      <a:pt x="10800" y="8040"/>
                    </a:cubicBezTo>
                    <a:cubicBezTo>
                      <a:pt x="12360" y="8040"/>
                      <a:pt x="13560" y="9240"/>
                      <a:pt x="13560" y="10800"/>
                    </a:cubicBezTo>
                    <a:close/>
                    <a:moveTo>
                      <a:pt x="0" y="10800"/>
                    </a:moveTo>
                    <a:cubicBezTo>
                      <a:pt x="0" y="16800"/>
                      <a:pt x="4800" y="21600"/>
                      <a:pt x="10800" y="21600"/>
                    </a:cubicBezTo>
                    <a:cubicBezTo>
                      <a:pt x="16800" y="21600"/>
                      <a:pt x="21600" y="16800"/>
                      <a:pt x="21600" y="10800"/>
                    </a:cubicBezTo>
                    <a:cubicBezTo>
                      <a:pt x="21600" y="4800"/>
                      <a:pt x="16800" y="0"/>
                      <a:pt x="10800" y="0"/>
                    </a:cubicBezTo>
                    <a:cubicBezTo>
                      <a:pt x="4800" y="0"/>
                      <a:pt x="0" y="4800"/>
                      <a:pt x="0" y="10800"/>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形状"/>
              <p:cNvSpPr/>
              <p:nvPr/>
            </p:nvSpPr>
            <p:spPr>
              <a:xfrm>
                <a:off x="463697" y="772650"/>
                <a:ext cx="214017" cy="213147"/>
              </a:xfrm>
              <a:custGeom>
                <a:avLst/>
                <a:gdLst/>
                <a:ahLst/>
                <a:cxnLst>
                  <a:cxn ang="0">
                    <a:pos x="wd2" y="hd2"/>
                  </a:cxn>
                  <a:cxn ang="5400000">
                    <a:pos x="wd2" y="hd2"/>
                  </a:cxn>
                  <a:cxn ang="10800000">
                    <a:pos x="wd2" y="hd2"/>
                  </a:cxn>
                  <a:cxn ang="16200000">
                    <a:pos x="wd2" y="hd2"/>
                  </a:cxn>
                </a:cxnLst>
                <a:rect l="0" t="0" r="r" b="b"/>
                <a:pathLst>
                  <a:path w="21600" h="21600" extrusionOk="0">
                    <a:moveTo>
                      <a:pt x="10800" y="13560"/>
                    </a:moveTo>
                    <a:cubicBezTo>
                      <a:pt x="9240" y="13560"/>
                      <a:pt x="8040" y="12360"/>
                      <a:pt x="8040" y="10800"/>
                    </a:cubicBezTo>
                    <a:cubicBezTo>
                      <a:pt x="8040" y="9240"/>
                      <a:pt x="9240" y="7920"/>
                      <a:pt x="10800" y="7920"/>
                    </a:cubicBezTo>
                    <a:cubicBezTo>
                      <a:pt x="12360" y="7920"/>
                      <a:pt x="13560" y="9240"/>
                      <a:pt x="13560" y="10800"/>
                    </a:cubicBezTo>
                    <a:cubicBezTo>
                      <a:pt x="13560" y="12360"/>
                      <a:pt x="12360" y="13560"/>
                      <a:pt x="10800" y="13560"/>
                    </a:cubicBezTo>
                    <a:close/>
                    <a:moveTo>
                      <a:pt x="10800" y="0"/>
                    </a:moveTo>
                    <a:cubicBezTo>
                      <a:pt x="4800" y="0"/>
                      <a:pt x="0" y="4800"/>
                      <a:pt x="0" y="10800"/>
                    </a:cubicBezTo>
                    <a:cubicBezTo>
                      <a:pt x="0" y="16800"/>
                      <a:pt x="4800" y="21600"/>
                      <a:pt x="10800" y="21600"/>
                    </a:cubicBezTo>
                    <a:cubicBezTo>
                      <a:pt x="16800" y="21600"/>
                      <a:pt x="21600" y="16800"/>
                      <a:pt x="21600" y="10800"/>
                    </a:cubicBezTo>
                    <a:cubicBezTo>
                      <a:pt x="21600" y="4800"/>
                      <a:pt x="16800" y="0"/>
                      <a:pt x="10800" y="0"/>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形状"/>
              <p:cNvSpPr/>
              <p:nvPr/>
            </p:nvSpPr>
            <p:spPr>
              <a:xfrm>
                <a:off x="463697" y="213143"/>
                <a:ext cx="214018" cy="208708"/>
              </a:xfrm>
              <a:custGeom>
                <a:avLst/>
                <a:gdLst/>
                <a:ahLst/>
                <a:cxnLst>
                  <a:cxn ang="0">
                    <a:pos x="wd2" y="hd2"/>
                  </a:cxn>
                  <a:cxn ang="5400000">
                    <a:pos x="wd2" y="hd2"/>
                  </a:cxn>
                  <a:cxn ang="10800000">
                    <a:pos x="wd2" y="hd2"/>
                  </a:cxn>
                  <a:cxn ang="16200000">
                    <a:pos x="wd2" y="hd2"/>
                  </a:cxn>
                </a:cxnLst>
                <a:rect l="0" t="0" r="r" b="b"/>
                <a:pathLst>
                  <a:path w="21600" h="21600" extrusionOk="0">
                    <a:moveTo>
                      <a:pt x="10800" y="8040"/>
                    </a:moveTo>
                    <a:cubicBezTo>
                      <a:pt x="12360" y="8040"/>
                      <a:pt x="13560" y="9240"/>
                      <a:pt x="13560" y="10800"/>
                    </a:cubicBezTo>
                    <a:cubicBezTo>
                      <a:pt x="13560" y="12360"/>
                      <a:pt x="12360" y="13680"/>
                      <a:pt x="10800" y="13680"/>
                    </a:cubicBezTo>
                    <a:cubicBezTo>
                      <a:pt x="9240" y="13680"/>
                      <a:pt x="8040" y="12360"/>
                      <a:pt x="8040" y="10800"/>
                    </a:cubicBezTo>
                    <a:cubicBezTo>
                      <a:pt x="8040" y="9240"/>
                      <a:pt x="9240" y="8040"/>
                      <a:pt x="10800" y="8040"/>
                    </a:cubicBezTo>
                    <a:close/>
                    <a:moveTo>
                      <a:pt x="10800" y="21600"/>
                    </a:moveTo>
                    <a:cubicBezTo>
                      <a:pt x="16800" y="21600"/>
                      <a:pt x="21600" y="16800"/>
                      <a:pt x="21600" y="10800"/>
                    </a:cubicBezTo>
                    <a:cubicBezTo>
                      <a:pt x="21600" y="4920"/>
                      <a:pt x="16800" y="0"/>
                      <a:pt x="10800" y="0"/>
                    </a:cubicBezTo>
                    <a:cubicBezTo>
                      <a:pt x="4800" y="0"/>
                      <a:pt x="0" y="4920"/>
                      <a:pt x="0" y="10800"/>
                    </a:cubicBezTo>
                    <a:cubicBezTo>
                      <a:pt x="0" y="16800"/>
                      <a:pt x="4800" y="21600"/>
                      <a:pt x="10800" y="21600"/>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形状"/>
              <p:cNvSpPr/>
              <p:nvPr/>
            </p:nvSpPr>
            <p:spPr>
              <a:xfrm>
                <a:off x="886351" y="279753"/>
                <a:ext cx="392362" cy="79932"/>
              </a:xfrm>
              <a:custGeom>
                <a:avLst/>
                <a:gdLst/>
                <a:ahLst/>
                <a:cxnLst>
                  <a:cxn ang="0">
                    <a:pos x="wd2" y="hd2"/>
                  </a:cxn>
                  <a:cxn ang="5400000">
                    <a:pos x="wd2" y="hd2"/>
                  </a:cxn>
                  <a:cxn ang="10800000">
                    <a:pos x="wd2" y="hd2"/>
                  </a:cxn>
                  <a:cxn ang="16200000">
                    <a:pos x="wd2" y="hd2"/>
                  </a:cxn>
                </a:cxnLst>
                <a:rect l="0" t="0" r="r" b="b"/>
                <a:pathLst>
                  <a:path w="21600" h="21600" extrusionOk="0">
                    <a:moveTo>
                      <a:pt x="2141" y="21600"/>
                    </a:moveTo>
                    <a:lnTo>
                      <a:pt x="19459" y="21600"/>
                    </a:lnTo>
                    <a:cubicBezTo>
                      <a:pt x="20627" y="21600"/>
                      <a:pt x="21600" y="16764"/>
                      <a:pt x="21600" y="10639"/>
                    </a:cubicBezTo>
                    <a:cubicBezTo>
                      <a:pt x="21600" y="4836"/>
                      <a:pt x="20627" y="0"/>
                      <a:pt x="19459" y="0"/>
                    </a:cubicBezTo>
                    <a:lnTo>
                      <a:pt x="2141" y="0"/>
                    </a:lnTo>
                    <a:cubicBezTo>
                      <a:pt x="973" y="0"/>
                      <a:pt x="0" y="4836"/>
                      <a:pt x="0" y="10639"/>
                    </a:cubicBezTo>
                    <a:cubicBezTo>
                      <a:pt x="0" y="16764"/>
                      <a:pt x="973" y="21600"/>
                      <a:pt x="2141" y="21600"/>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形状"/>
              <p:cNvSpPr/>
              <p:nvPr/>
            </p:nvSpPr>
            <p:spPr>
              <a:xfrm>
                <a:off x="886351" y="834817"/>
                <a:ext cx="392362" cy="79932"/>
              </a:xfrm>
              <a:custGeom>
                <a:avLst/>
                <a:gdLst/>
                <a:ahLst/>
                <a:cxnLst>
                  <a:cxn ang="0">
                    <a:pos x="wd2" y="hd2"/>
                  </a:cxn>
                  <a:cxn ang="5400000">
                    <a:pos x="wd2" y="hd2"/>
                  </a:cxn>
                  <a:cxn ang="10800000">
                    <a:pos x="wd2" y="hd2"/>
                  </a:cxn>
                  <a:cxn ang="16200000">
                    <a:pos x="wd2" y="hd2"/>
                  </a:cxn>
                </a:cxnLst>
                <a:rect l="0" t="0" r="r" b="b"/>
                <a:pathLst>
                  <a:path w="21600" h="21600" extrusionOk="0">
                    <a:moveTo>
                      <a:pt x="19459" y="0"/>
                    </a:moveTo>
                    <a:lnTo>
                      <a:pt x="2141" y="0"/>
                    </a:lnTo>
                    <a:cubicBezTo>
                      <a:pt x="973" y="0"/>
                      <a:pt x="0" y="4836"/>
                      <a:pt x="0" y="10639"/>
                    </a:cubicBezTo>
                    <a:cubicBezTo>
                      <a:pt x="0" y="16764"/>
                      <a:pt x="973" y="21600"/>
                      <a:pt x="2141" y="21600"/>
                    </a:cubicBezTo>
                    <a:lnTo>
                      <a:pt x="19459" y="21600"/>
                    </a:lnTo>
                    <a:cubicBezTo>
                      <a:pt x="20627" y="21600"/>
                      <a:pt x="21600" y="16764"/>
                      <a:pt x="21600" y="10639"/>
                    </a:cubicBezTo>
                    <a:cubicBezTo>
                      <a:pt x="21600" y="4836"/>
                      <a:pt x="20627" y="0"/>
                      <a:pt x="19459" y="0"/>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形状"/>
              <p:cNvSpPr/>
              <p:nvPr/>
            </p:nvSpPr>
            <p:spPr>
              <a:xfrm>
                <a:off x="886351" y="1394323"/>
                <a:ext cx="392362" cy="79931"/>
              </a:xfrm>
              <a:custGeom>
                <a:avLst/>
                <a:gdLst/>
                <a:ahLst/>
                <a:cxnLst>
                  <a:cxn ang="0">
                    <a:pos x="wd2" y="hd2"/>
                  </a:cxn>
                  <a:cxn ang="5400000">
                    <a:pos x="wd2" y="hd2"/>
                  </a:cxn>
                  <a:cxn ang="10800000">
                    <a:pos x="wd2" y="hd2"/>
                  </a:cxn>
                  <a:cxn ang="16200000">
                    <a:pos x="wd2" y="hd2"/>
                  </a:cxn>
                </a:cxnLst>
                <a:rect l="0" t="0" r="r" b="b"/>
                <a:pathLst>
                  <a:path w="21600" h="21600" extrusionOk="0">
                    <a:moveTo>
                      <a:pt x="21600" y="10961"/>
                    </a:moveTo>
                    <a:cubicBezTo>
                      <a:pt x="21600" y="4836"/>
                      <a:pt x="20627" y="0"/>
                      <a:pt x="19459" y="0"/>
                    </a:cubicBezTo>
                    <a:lnTo>
                      <a:pt x="2141" y="0"/>
                    </a:lnTo>
                    <a:cubicBezTo>
                      <a:pt x="973" y="0"/>
                      <a:pt x="0" y="4836"/>
                      <a:pt x="0" y="10961"/>
                    </a:cubicBezTo>
                    <a:cubicBezTo>
                      <a:pt x="0" y="16764"/>
                      <a:pt x="973" y="21600"/>
                      <a:pt x="2141" y="21600"/>
                    </a:cubicBezTo>
                    <a:lnTo>
                      <a:pt x="19459" y="21600"/>
                    </a:lnTo>
                    <a:cubicBezTo>
                      <a:pt x="20627" y="21600"/>
                      <a:pt x="21600" y="16764"/>
                      <a:pt x="21600" y="10961"/>
                    </a:cubicBezTo>
                    <a:close/>
                  </a:path>
                </a:pathLst>
              </a:custGeom>
              <a:grpFill/>
              <a:ln w="12700" cap="flat">
                <a:solidFill>
                  <a:schemeClr val="tx1"/>
                </a:solidFill>
                <a:miter lim="400000"/>
              </a:ln>
              <a:effectLst/>
            </p:spPr>
            <p:txBody>
              <a:bodyPr wrap="square" lIns="24190" tIns="24190" rIns="24190" bIns="24190" numCol="1" anchor="t">
                <a:noAutofit/>
              </a:bodyPr>
              <a:lstStyle/>
              <a:p>
                <a:pPr defTabSz="215900" hangingPunct="0">
                  <a:defRPr sz="1600" b="0">
                    <a:solidFill>
                      <a:srgbClr val="000000"/>
                    </a:solidFill>
                    <a:latin typeface="Calibri" panose="020F0502020204030204"/>
                    <a:ea typeface="Calibri" panose="020F0502020204030204"/>
                    <a:cs typeface="Calibri" panose="020F0502020204030204"/>
                    <a:sym typeface="Calibri" panose="020F0502020204030204"/>
                  </a:defRPr>
                </a:pPr>
                <a:endParaRPr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53" name="矩形 52"/>
            <p:cNvSpPr/>
            <p:nvPr/>
          </p:nvSpPr>
          <p:spPr>
            <a:xfrm>
              <a:off x="4644491" y="4436869"/>
              <a:ext cx="702824" cy="58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64" name="肘形连接符 63"/>
          <p:cNvCxnSpPr>
            <a:stCxn id="8" idx="3"/>
            <a:endCxn id="31" idx="1"/>
          </p:cNvCxnSpPr>
          <p:nvPr/>
        </p:nvCxnSpPr>
        <p:spPr>
          <a:xfrm flipV="1">
            <a:off x="1656322" y="1798032"/>
            <a:ext cx="5995193" cy="1779917"/>
          </a:xfrm>
          <a:prstGeom prst="bentConnector3">
            <a:avLst>
              <a:gd name="adj1" fmla="val 9804"/>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65" name="肘形连接符 64"/>
          <p:cNvCxnSpPr>
            <a:stCxn id="8" idx="3"/>
            <a:endCxn id="49" idx="1"/>
          </p:cNvCxnSpPr>
          <p:nvPr/>
        </p:nvCxnSpPr>
        <p:spPr>
          <a:xfrm flipV="1">
            <a:off x="1656322" y="2942810"/>
            <a:ext cx="5995194" cy="635139"/>
          </a:xfrm>
          <a:prstGeom prst="bentConnector3">
            <a:avLst>
              <a:gd name="adj1" fmla="val 9804"/>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66" name="肘形连接符 65"/>
          <p:cNvCxnSpPr>
            <a:stCxn id="8" idx="3"/>
            <a:endCxn id="53" idx="1"/>
          </p:cNvCxnSpPr>
          <p:nvPr/>
        </p:nvCxnSpPr>
        <p:spPr>
          <a:xfrm>
            <a:off x="1656322" y="3577949"/>
            <a:ext cx="5995194" cy="762861"/>
          </a:xfrm>
          <a:prstGeom prst="bentConnector3">
            <a:avLst>
              <a:gd name="adj1" fmla="val 9804"/>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67" name="肘形连接符 66"/>
          <p:cNvCxnSpPr>
            <a:stCxn id="8" idx="3"/>
            <a:endCxn id="39" idx="1"/>
          </p:cNvCxnSpPr>
          <p:nvPr/>
        </p:nvCxnSpPr>
        <p:spPr>
          <a:xfrm>
            <a:off x="1656322" y="3577949"/>
            <a:ext cx="5995191" cy="1783694"/>
          </a:xfrm>
          <a:prstGeom prst="bentConnector3">
            <a:avLst>
              <a:gd name="adj1" fmla="val 9808"/>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68" name="矩形 23"/>
          <p:cNvSpPr txBox="1"/>
          <p:nvPr/>
        </p:nvSpPr>
        <p:spPr>
          <a:xfrm>
            <a:off x="964759" y="3975443"/>
            <a:ext cx="677154" cy="338554"/>
          </a:xfrm>
          <a:prstGeom prst="rect">
            <a:avLst/>
          </a:prstGeom>
          <a:ln w="12700">
            <a:miter lim="400000"/>
          </a:ln>
        </p:spPr>
        <p:txBody>
          <a:bodyPr wrap="none" lIns="21771" rIns="21771">
            <a:spAutoFit/>
          </a:bodyPr>
          <a:lstStyle/>
          <a:p>
            <a:pPr algn="ctr" defTabSz="291465" hangingPunct="0">
              <a:defRPr sz="4000">
                <a:latin typeface="Akkurat Pro"/>
                <a:ea typeface="Akkurat Pro"/>
                <a:cs typeface="Akkurat Pro"/>
                <a:sym typeface="Akkurat Pro"/>
              </a:defRPr>
            </a:pPr>
            <a:r>
              <a:rPr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模型</a:t>
            </a:r>
            <a:endParaRPr sz="16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矩形 23"/>
          <p:cNvSpPr txBox="1"/>
          <p:nvPr/>
        </p:nvSpPr>
        <p:spPr>
          <a:xfrm>
            <a:off x="8524869" y="1633404"/>
            <a:ext cx="864705" cy="338554"/>
          </a:xfrm>
          <a:prstGeom prst="rect">
            <a:avLst/>
          </a:prstGeom>
          <a:ln w="12700">
            <a:miter lim="400000"/>
          </a:ln>
        </p:spPr>
        <p:txBody>
          <a:bodyPr wrap="none" lIns="21771" rIns="21771">
            <a:spAutoFit/>
          </a:bodyPr>
          <a:lstStyle/>
          <a:p>
            <a:pPr defTabSz="291465" hangingPunct="0">
              <a:defRPr sz="4000">
                <a:latin typeface="Akkurat Pro"/>
                <a:ea typeface="Akkurat Pro"/>
                <a:cs typeface="Akkurat Pro"/>
                <a:sym typeface="Akkurat Pro"/>
              </a:defRPr>
            </a:pPr>
            <a:r>
              <a:rPr lang="zh-CN" altLang="en-US"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在线服务</a:t>
            </a:r>
            <a:endParaRPr sz="16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矩形 23"/>
          <p:cNvSpPr txBox="1"/>
          <p:nvPr/>
        </p:nvSpPr>
        <p:spPr>
          <a:xfrm>
            <a:off x="8524869" y="2773533"/>
            <a:ext cx="864705" cy="338554"/>
          </a:xfrm>
          <a:prstGeom prst="rect">
            <a:avLst/>
          </a:prstGeom>
          <a:ln w="12700">
            <a:miter lim="400000"/>
          </a:ln>
        </p:spPr>
        <p:txBody>
          <a:bodyPr wrap="none" lIns="21771" rIns="21771">
            <a:spAutoFit/>
          </a:bodyPr>
          <a:lstStyle/>
          <a:p>
            <a:pPr defTabSz="291465" hangingPunct="0">
              <a:defRPr sz="4000">
                <a:latin typeface="Akkurat Pro"/>
                <a:ea typeface="Akkurat Pro"/>
                <a:cs typeface="Akkurat Pro"/>
                <a:sym typeface="Akkurat Pro"/>
              </a:defRPr>
            </a:pPr>
            <a:r>
              <a:rPr lang="zh-CN" altLang="en-US"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批量推理</a:t>
            </a:r>
            <a:endParaRPr lang="en-US" altLang="zh-CN" sz="16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矩形 23"/>
          <p:cNvSpPr txBox="1"/>
          <p:nvPr/>
        </p:nvSpPr>
        <p:spPr>
          <a:xfrm>
            <a:off x="8524869" y="3999535"/>
            <a:ext cx="864705" cy="338554"/>
          </a:xfrm>
          <a:prstGeom prst="rect">
            <a:avLst/>
          </a:prstGeom>
          <a:ln w="12700">
            <a:miter lim="400000"/>
          </a:ln>
        </p:spPr>
        <p:txBody>
          <a:bodyPr wrap="none" lIns="21771" rIns="21771">
            <a:spAutoFit/>
          </a:bodyPr>
          <a:lstStyle/>
          <a:p>
            <a:pPr defTabSz="291465" hangingPunct="0">
              <a:defRPr sz="4000">
                <a:latin typeface="Akkurat Pro"/>
                <a:ea typeface="Akkurat Pro"/>
                <a:cs typeface="Akkurat Pro"/>
                <a:sym typeface="Akkurat Pro"/>
              </a:defRPr>
            </a:pPr>
            <a:r>
              <a:rPr lang="zh-CN" altLang="en-US"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边缘推理</a:t>
            </a:r>
            <a:endParaRPr lang="en-US" altLang="zh-CN" sz="16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矩形 23"/>
          <p:cNvSpPr txBox="1"/>
          <p:nvPr/>
        </p:nvSpPr>
        <p:spPr>
          <a:xfrm>
            <a:off x="8524869" y="5071237"/>
            <a:ext cx="864705" cy="338554"/>
          </a:xfrm>
          <a:prstGeom prst="rect">
            <a:avLst/>
          </a:prstGeom>
          <a:ln w="12700">
            <a:miter lim="400000"/>
          </a:ln>
        </p:spPr>
        <p:txBody>
          <a:bodyPr wrap="none" lIns="21771" rIns="21771">
            <a:spAutoFit/>
          </a:bodyPr>
          <a:lstStyle/>
          <a:p>
            <a:pPr defTabSz="291465" hangingPunct="0">
              <a:defRPr sz="4000">
                <a:latin typeface="Akkurat Pro"/>
                <a:ea typeface="Akkurat Pro"/>
                <a:cs typeface="Akkurat Pro"/>
                <a:sym typeface="Akkurat Pro"/>
              </a:defRPr>
            </a:pPr>
            <a:r>
              <a:rPr lang="zh-CN" altLang="en-US" sz="16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边缘推理</a:t>
            </a:r>
            <a:endParaRPr lang="en-US" sz="16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矩形 72"/>
          <p:cNvSpPr/>
          <p:nvPr/>
        </p:nvSpPr>
        <p:spPr>
          <a:xfrm>
            <a:off x="2737708" y="4046498"/>
            <a:ext cx="1088975" cy="1599094"/>
          </a:xfrm>
          <a:prstGeom prst="rect">
            <a:avLst/>
          </a:prstGeom>
          <a:solidFill>
            <a:schemeClr val="bg1">
              <a:lumMod val="50000"/>
            </a:schemeClr>
          </a:solidFill>
          <a:ln w="6350" cap="flat" cmpd="sng" algn="ctr">
            <a:solidFill>
              <a:schemeClr val="tx2"/>
            </a:solidFill>
            <a:prstDash val="dash"/>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685165">
              <a:spcBef>
                <a:spcPct val="0"/>
              </a:spcBef>
              <a:defRPr/>
            </a:pPr>
            <a:r>
              <a:rPr lang="zh-CN" altLang="en-US" sz="1600" kern="0" dirty="0">
                <a:latin typeface="Huawei Sans" panose="020C0503030203020204" pitchFamily="34" charset="0"/>
                <a:ea typeface="方正兰亭黑简体" panose="02000000000000000000" pitchFamily="2" charset="-122"/>
                <a:cs typeface="+mn-ea"/>
                <a:sym typeface="Huawei Sans" panose="020C0503030203020204" pitchFamily="34" charset="0"/>
              </a:rPr>
              <a:t>网络蒸馏</a:t>
            </a: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矩形 73"/>
          <p:cNvSpPr/>
          <p:nvPr/>
        </p:nvSpPr>
        <p:spPr>
          <a:xfrm>
            <a:off x="3968753" y="4046497"/>
            <a:ext cx="1955889" cy="1599096"/>
          </a:xfrm>
          <a:prstGeom prst="rect">
            <a:avLst/>
          </a:prstGeom>
          <a:solidFill>
            <a:schemeClr val="bg1">
              <a:lumMod val="50000"/>
            </a:schemeClr>
          </a:solidFill>
          <a:ln w="6350" cap="flat" cmpd="sng" algn="ctr">
            <a:solidFill>
              <a:schemeClr val="tx2"/>
            </a:solidFill>
            <a:prstDash val="dash"/>
            <a:miter lim="800000"/>
          </a:ln>
          <a:effectLst/>
        </p:spPr>
        <p:txBody>
          <a:bodyPr rot="0" spcFirstLastPara="0" vertOverflow="overflow" horzOverflow="overflow" vert="horz" wrap="square" lIns="68524" tIns="34263" rIns="68524" bIns="34263" numCol="1" spcCol="0" rtlCol="0" fromWordArt="0" anchor="t" anchorCtr="0" forceAA="0" compatLnSpc="1">
            <a:noAutofit/>
          </a:bodyPr>
          <a:lstStyle/>
          <a:p>
            <a:pPr algn="ctr" defTabSz="685165">
              <a:spcBef>
                <a:spcPct val="0"/>
              </a:spcBef>
              <a:defRPr/>
            </a:pPr>
            <a:endParaRPr lang="en-US" altLang="zh-CN" sz="8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685165">
              <a:spcBef>
                <a:spcPct val="0"/>
              </a:spcBef>
              <a:defRPr/>
            </a:pPr>
            <a:r>
              <a:rPr lang="zh-CN" altLang="en-US" sz="1600" kern="0" dirty="0">
                <a:latin typeface="Huawei Sans" panose="020C0503030203020204" pitchFamily="34" charset="0"/>
                <a:ea typeface="方正兰亭黑简体" panose="02000000000000000000" pitchFamily="2" charset="-122"/>
                <a:cs typeface="+mn-ea"/>
                <a:sym typeface="Huawei Sans" panose="020C0503030203020204" pitchFamily="34" charset="0"/>
              </a:rPr>
              <a:t>模型压缩</a:t>
            </a: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75" name="组合 74"/>
          <p:cNvGrpSpPr/>
          <p:nvPr/>
        </p:nvGrpSpPr>
        <p:grpSpPr>
          <a:xfrm>
            <a:off x="4179103" y="4767420"/>
            <a:ext cx="1535188" cy="717001"/>
            <a:chOff x="4050676" y="4835638"/>
            <a:chExt cx="1535188" cy="717001"/>
          </a:xfrm>
          <a:solidFill>
            <a:schemeClr val="bg2">
              <a:lumMod val="25000"/>
            </a:schemeClr>
          </a:solidFill>
        </p:grpSpPr>
        <p:sp>
          <p:nvSpPr>
            <p:cNvPr id="76" name="矩形 75"/>
            <p:cNvSpPr/>
            <p:nvPr/>
          </p:nvSpPr>
          <p:spPr>
            <a:xfrm>
              <a:off x="4050676" y="4835638"/>
              <a:ext cx="1532987" cy="309640"/>
            </a:xfrm>
            <a:prstGeom prst="rect">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685165">
                <a:lnSpc>
                  <a:spcPct val="90000"/>
                </a:lnSpc>
                <a:spcBef>
                  <a:spcPct val="0"/>
                </a:spcBef>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通道修剪</a:t>
              </a: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矩形 76"/>
            <p:cNvSpPr/>
            <p:nvPr/>
          </p:nvSpPr>
          <p:spPr>
            <a:xfrm>
              <a:off x="4052877" y="5242999"/>
              <a:ext cx="1532987" cy="309640"/>
            </a:xfrm>
            <a:prstGeom prst="rect">
              <a:avLst/>
            </a:prstGeom>
            <a:solidFill>
              <a:schemeClr val="bg1">
                <a:lumMod val="75000"/>
              </a:schemeClr>
            </a:solidFill>
            <a:ln w="12700" cap="flat" cmpd="sng" algn="ctr">
              <a:noFill/>
              <a:prstDash val="solid"/>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685165">
                <a:lnSpc>
                  <a:spcPct val="90000"/>
                </a:lnSpc>
                <a:spcBef>
                  <a:spcPct val="0"/>
                </a:spcBef>
                <a:defRPr/>
              </a:pPr>
              <a:r>
                <a:rPr lang="zh-CN" alt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rPr>
                <a:t>量化</a:t>
              </a: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78" name="矩形 77"/>
          <p:cNvSpPr/>
          <p:nvPr/>
        </p:nvSpPr>
        <p:spPr>
          <a:xfrm>
            <a:off x="6066711" y="4043601"/>
            <a:ext cx="1088975" cy="1599094"/>
          </a:xfrm>
          <a:prstGeom prst="rect">
            <a:avLst/>
          </a:prstGeom>
          <a:solidFill>
            <a:schemeClr val="bg1">
              <a:lumMod val="50000"/>
            </a:schemeClr>
          </a:solidFill>
          <a:ln w="6350" cap="flat" cmpd="sng" algn="ctr">
            <a:solidFill>
              <a:schemeClr val="tx2"/>
            </a:solidFill>
            <a:prstDash val="dash"/>
            <a:miter lim="800000"/>
          </a:ln>
          <a:effectLst/>
        </p:spPr>
        <p:txBody>
          <a:bodyPr rot="0" spcFirstLastPara="0" vertOverflow="overflow" horzOverflow="overflow" vert="horz" wrap="square" lIns="68524" tIns="34263" rIns="68524" bIns="34263" numCol="1" spcCol="0" rtlCol="0" fromWordArt="0" anchor="ctr" anchorCtr="0" forceAA="0" compatLnSpc="1">
            <a:noAutofit/>
          </a:bodyPr>
          <a:lstStyle/>
          <a:p>
            <a:pPr algn="ctr" defTabSz="685165">
              <a:spcBef>
                <a:spcPct val="0"/>
              </a:spcBef>
              <a:defRPr/>
            </a:pPr>
            <a:r>
              <a:rPr lang="zh-CN" altLang="en-US" sz="1600" kern="0" dirty="0">
                <a:latin typeface="Huawei Sans" panose="020C0503030203020204" pitchFamily="34" charset="0"/>
                <a:ea typeface="方正兰亭黑简体" panose="02000000000000000000" pitchFamily="2" charset="-122"/>
                <a:cs typeface="+mn-ea"/>
                <a:sym typeface="Huawei Sans" panose="020C0503030203020204" pitchFamily="34" charset="0"/>
              </a:rPr>
              <a:t>测试床评估</a:t>
            </a: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矩形 23"/>
          <p:cNvSpPr/>
          <p:nvPr/>
        </p:nvSpPr>
        <p:spPr>
          <a:xfrm>
            <a:off x="8456920" y="2032761"/>
            <a:ext cx="3132282" cy="461665"/>
          </a:xfrm>
          <a:prstGeom prst="rect">
            <a:avLst/>
          </a:prstGeom>
        </p:spPr>
        <p:txBody>
          <a:bodyPr wrap="square">
            <a:spAutoFit/>
          </a:bodyPr>
          <a:lstStyle/>
          <a:p>
            <a:pPr marL="128270" indent="-128270" defTabSz="914400">
              <a:buFont typeface="Wingdings" panose="05000000000000000000" pitchFamily="2" charset="2"/>
              <a:buChar cha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高吞吐、低延迟、自动伸缩</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28270" indent="-128270" defTabSz="914400">
              <a:buFont typeface="Wingdings" panose="05000000000000000000" pitchFamily="2" charset="2"/>
              <a:buChar cha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推理优化</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矩形 23"/>
          <p:cNvSpPr/>
          <p:nvPr/>
        </p:nvSpPr>
        <p:spPr>
          <a:xfrm>
            <a:off x="8456920" y="3167378"/>
            <a:ext cx="3132282" cy="461665"/>
          </a:xfrm>
          <a:prstGeom prst="rect">
            <a:avLst/>
          </a:prstGeom>
        </p:spPr>
        <p:txBody>
          <a:bodyPr wrap="square">
            <a:spAutoFit/>
          </a:bodyPr>
          <a:lstStyle/>
          <a:p>
            <a:pPr marL="128270" indent="-128270" defTabSz="914400">
              <a:buFont typeface="Wingdings" panose="05000000000000000000" pitchFamily="2" charset="2"/>
              <a:buChar cha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大批量数据推理</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28270" indent="-128270" defTabSz="914400">
              <a:buFont typeface="Wingdings" panose="05000000000000000000" pitchFamily="2" charset="2"/>
              <a:buChar cha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高效分布式计算</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矩形 23"/>
          <p:cNvSpPr/>
          <p:nvPr/>
        </p:nvSpPr>
        <p:spPr>
          <a:xfrm>
            <a:off x="8456920" y="4427800"/>
            <a:ext cx="3132282" cy="461665"/>
          </a:xfrm>
          <a:prstGeom prst="rect">
            <a:avLst/>
          </a:prstGeom>
        </p:spPr>
        <p:txBody>
          <a:bodyPr wrap="square">
            <a:spAutoFit/>
          </a:bodyPr>
          <a:lstStyle/>
          <a:p>
            <a:pPr marL="128270" indent="-128270" defTabSz="914400">
              <a:buFont typeface="Wingdings" panose="05000000000000000000" pitchFamily="2" charset="2"/>
              <a:buChar cha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深度集成</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IEF </a:t>
            </a:r>
          </a:p>
          <a:p>
            <a:pPr marL="128270" indent="-128270" defTabSz="914400">
              <a:buFont typeface="Wingdings" panose="05000000000000000000" pitchFamily="2" charset="2"/>
              <a:buChar cha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支持华为</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Ascend AI</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芯片</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矩形 23"/>
          <p:cNvSpPr/>
          <p:nvPr/>
        </p:nvSpPr>
        <p:spPr>
          <a:xfrm>
            <a:off x="8452365" y="5489621"/>
            <a:ext cx="3132282" cy="276999"/>
          </a:xfrm>
          <a:prstGeom prst="rect">
            <a:avLst/>
          </a:prstGeom>
        </p:spPr>
        <p:txBody>
          <a:bodyPr wrap="square">
            <a:spAutoFit/>
          </a:bodyPr>
          <a:lstStyle/>
          <a:p>
            <a:pPr marL="128270" indent="-128270" defTabSz="914400">
              <a:buFont typeface="Wingdings" panose="05000000000000000000" pitchFamily="2" charset="2"/>
              <a:buChar char="§"/>
            </a:pP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支持华为</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SDC</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200" dirty="0" err="1">
                <a:latin typeface="Huawei Sans" panose="020C0503030203020204" pitchFamily="34" charset="0"/>
                <a:ea typeface="方正兰亭黑简体" panose="02000000000000000000" pitchFamily="2" charset="-122"/>
                <a:cs typeface="+mn-ea"/>
                <a:sym typeface="Huawei Sans" panose="020C0503030203020204" pitchFamily="34" charset="0"/>
              </a:rPr>
              <a:t>HiLens</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 Kit</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rPr>
              <a:t>Atlas 500</a:t>
            </a:r>
            <a:r>
              <a:rPr lang="zh-CN" altLang="en-US" sz="1200" dirty="0">
                <a:latin typeface="Huawei Sans" panose="020C0503030203020204" pitchFamily="34" charset="0"/>
                <a:ea typeface="方正兰亭黑简体" panose="02000000000000000000" pitchFamily="2" charset="-122"/>
                <a:cs typeface="+mn-ea"/>
                <a:sym typeface="Huawei Sans" panose="020C0503030203020204" pitchFamily="34" charset="0"/>
              </a:rPr>
              <a:t>等</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a:t>
            </a:r>
            <a:r>
              <a:rPr lang="zh-CN" altLang="en-US" dirty="0">
                <a:sym typeface="Huawei Sans" panose="020C0503030203020204" pitchFamily="34" charset="0"/>
              </a:rPr>
              <a:t>市场，快速开发 便捷变现</a:t>
            </a:r>
          </a:p>
        </p:txBody>
      </p:sp>
      <p:sp>
        <p:nvSpPr>
          <p:cNvPr id="4" name="矩形 3"/>
          <p:cNvSpPr/>
          <p:nvPr/>
        </p:nvSpPr>
        <p:spPr bwMode="auto">
          <a:xfrm>
            <a:off x="940465" y="1156405"/>
            <a:ext cx="5936459" cy="1044439"/>
          </a:xfrm>
          <a:prstGeom prst="rect">
            <a:avLst/>
          </a:prstGeom>
          <a:solidFill>
            <a:schemeClr val="tx1">
              <a:lumMod val="10000"/>
              <a:lumOff val="90000"/>
            </a:schemeClr>
          </a:solidFill>
          <a:ln>
            <a:noFill/>
          </a:ln>
          <a:effectLst>
            <a:softEdge rad="38100"/>
          </a:effectLst>
        </p:spPr>
        <p:txBody>
          <a:bodyPr vert="horz" wrap="square" lIns="121920" tIns="60960" rIns="121920" bIns="60960" numCol="1" rtlCol="0" anchor="t" anchorCtr="0" compatLnSpc="1"/>
          <a:lstStyle/>
          <a:p>
            <a:pPr defTabSz="1219200" fontAlgn="base">
              <a:spcBef>
                <a:spcPct val="0"/>
              </a:spcBef>
              <a:spcAft>
                <a:spcPct val="0"/>
              </a:spcAft>
              <a:buClr>
                <a:srgbClr val="CC9900"/>
              </a:buClr>
              <a:buFont typeface="Wingdings" panose="05000000000000000000" pitchFamily="2" charset="2"/>
              <a:buChar char="n"/>
            </a:pPr>
            <a:endParaRPr 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矩形 4"/>
          <p:cNvSpPr/>
          <p:nvPr/>
        </p:nvSpPr>
        <p:spPr bwMode="auto">
          <a:xfrm>
            <a:off x="940464" y="2316630"/>
            <a:ext cx="5938126" cy="681275"/>
          </a:xfrm>
          <a:prstGeom prst="rect">
            <a:avLst/>
          </a:prstGeom>
          <a:solidFill>
            <a:schemeClr val="tx1">
              <a:lumMod val="10000"/>
              <a:lumOff val="90000"/>
            </a:schemeClr>
          </a:solidFill>
          <a:ln>
            <a:noFill/>
          </a:ln>
          <a:effectLst>
            <a:softEdge rad="38100"/>
          </a:effectLst>
        </p:spPr>
        <p:txBody>
          <a:bodyPr vert="horz" wrap="square" lIns="121920" tIns="60960" rIns="121920" bIns="60960" numCol="1" rtlCol="0" anchor="t" anchorCtr="0" compatLnSpc="1"/>
          <a:lstStyle/>
          <a:p>
            <a:pPr defTabSz="1219200" fontAlgn="base">
              <a:spcBef>
                <a:spcPct val="0"/>
              </a:spcBef>
              <a:spcAft>
                <a:spcPct val="0"/>
              </a:spcAft>
              <a:buClr>
                <a:srgbClr val="CC9900"/>
              </a:buClr>
              <a:buFont typeface="Wingdings" panose="05000000000000000000" pitchFamily="2" charset="2"/>
              <a:buChar char="n"/>
            </a:pPr>
            <a:endParaRPr 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矩形 5"/>
          <p:cNvSpPr/>
          <p:nvPr/>
        </p:nvSpPr>
        <p:spPr bwMode="auto">
          <a:xfrm>
            <a:off x="1030406" y="1113120"/>
            <a:ext cx="5848184" cy="1088255"/>
          </a:xfrm>
          <a:prstGeom prst="rect">
            <a:avLst/>
          </a:prstGeom>
          <a:noFill/>
          <a:ln>
            <a:noFill/>
          </a:ln>
          <a:effectLst/>
        </p:spPr>
        <p:txBody>
          <a:bodyPr vert="horz" wrap="square" lIns="121920" tIns="60960" rIns="121920" bIns="60960" numCol="1" rtlCol="0" anchor="t" anchorCtr="0" compatLnSpc="1"/>
          <a:lstStyle/>
          <a:p>
            <a:pPr defTabSz="1219200" fontAlgn="base">
              <a:spcBef>
                <a:spcPct val="0"/>
              </a:spcBef>
              <a:spcAft>
                <a:spcPct val="0"/>
              </a:spcAft>
              <a:buClr>
                <a:srgbClr val="CC9900"/>
              </a:buClr>
              <a:buFont typeface="Wingdings" panose="05000000000000000000" pitchFamily="2" charset="2"/>
              <a:buChar char="n"/>
            </a:pPr>
            <a:endParaRPr 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矩形 6"/>
          <p:cNvSpPr/>
          <p:nvPr/>
        </p:nvSpPr>
        <p:spPr>
          <a:xfrm>
            <a:off x="1809621" y="4444586"/>
            <a:ext cx="1372923" cy="420564"/>
          </a:xfrm>
          <a:prstGeom prst="rect">
            <a:avLst/>
          </a:prstGeom>
        </p:spPr>
        <p:txBody>
          <a:bodyPr wrap="square">
            <a:spAutoFit/>
          </a:bodyPr>
          <a:lstStyle/>
          <a:p>
            <a:r>
              <a:rPr lang="en-US" altLang="zh-CN" sz="2135" b="1" dirty="0">
                <a:latin typeface="Huawei Sans" panose="020C0503030203020204" pitchFamily="34" charset="0"/>
                <a:ea typeface="方正兰亭黑简体" panose="02000000000000000000" pitchFamily="2" charset="-122"/>
                <a:cs typeface="+mn-ea"/>
                <a:sym typeface="Huawei Sans" panose="020C0503030203020204" pitchFamily="34" charset="0"/>
              </a:rPr>
              <a:t>Sharing</a:t>
            </a:r>
            <a:endParaRPr lang="en-US" sz="2135"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8" name="图片 7"/>
          <p:cNvPicPr>
            <a:picLocks noChangeAspect="1"/>
          </p:cNvPicPr>
          <p:nvPr/>
        </p:nvPicPr>
        <p:blipFill>
          <a:blip r:embed="rId3"/>
          <a:stretch>
            <a:fillRect/>
          </a:stretch>
        </p:blipFill>
        <p:spPr>
          <a:xfrm>
            <a:off x="940464" y="4259358"/>
            <a:ext cx="829204" cy="808856"/>
          </a:xfrm>
          <a:prstGeom prst="rect">
            <a:avLst/>
          </a:prstGeom>
        </p:spPr>
      </p:pic>
      <p:sp>
        <p:nvSpPr>
          <p:cNvPr id="9" name="矩形 8"/>
          <p:cNvSpPr/>
          <p:nvPr/>
        </p:nvSpPr>
        <p:spPr>
          <a:xfrm>
            <a:off x="5945147" y="4444586"/>
            <a:ext cx="1293250" cy="420564"/>
          </a:xfrm>
          <a:prstGeom prst="rect">
            <a:avLst/>
          </a:prstGeom>
        </p:spPr>
        <p:txBody>
          <a:bodyPr wrap="square">
            <a:spAutoFit/>
          </a:bodyPr>
          <a:lstStyle/>
          <a:p>
            <a:r>
              <a:rPr lang="en-US" sz="2135" b="1" dirty="0">
                <a:latin typeface="Huawei Sans" panose="020C0503030203020204" pitchFamily="34" charset="0"/>
                <a:ea typeface="方正兰亭黑简体" panose="02000000000000000000" pitchFamily="2" charset="-122"/>
                <a:cs typeface="+mn-ea"/>
                <a:sym typeface="Huawei Sans" panose="020C0503030203020204" pitchFamily="34" charset="0"/>
              </a:rPr>
              <a:t>Trading</a:t>
            </a:r>
          </a:p>
        </p:txBody>
      </p:sp>
      <p:sp>
        <p:nvSpPr>
          <p:cNvPr id="10" name="矩形 9"/>
          <p:cNvSpPr/>
          <p:nvPr/>
        </p:nvSpPr>
        <p:spPr>
          <a:xfrm>
            <a:off x="9454322" y="4437005"/>
            <a:ext cx="1491432" cy="420564"/>
          </a:xfrm>
          <a:prstGeom prst="rect">
            <a:avLst/>
          </a:prstGeom>
        </p:spPr>
        <p:txBody>
          <a:bodyPr wrap="square">
            <a:spAutoFit/>
          </a:bodyPr>
          <a:lstStyle/>
          <a:p>
            <a:r>
              <a:rPr lang="en-US" sz="2135" b="1" dirty="0">
                <a:latin typeface="Huawei Sans" panose="020C0503030203020204" pitchFamily="34" charset="0"/>
                <a:ea typeface="方正兰亭黑简体" panose="02000000000000000000" pitchFamily="2" charset="-122"/>
                <a:cs typeface="+mn-ea"/>
                <a:sym typeface="Huawei Sans" panose="020C0503030203020204" pitchFamily="34" charset="0"/>
              </a:rPr>
              <a:t>Learning</a:t>
            </a:r>
          </a:p>
        </p:txBody>
      </p:sp>
      <p:sp>
        <p:nvSpPr>
          <p:cNvPr id="11" name="矩形 10"/>
          <p:cNvSpPr/>
          <p:nvPr/>
        </p:nvSpPr>
        <p:spPr>
          <a:xfrm>
            <a:off x="2313042" y="1312005"/>
            <a:ext cx="923233" cy="288737"/>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维基数据集</a:t>
            </a:r>
          </a:p>
        </p:txBody>
      </p:sp>
      <p:sp>
        <p:nvSpPr>
          <p:cNvPr id="12" name="矩形 11"/>
          <p:cNvSpPr/>
          <p:nvPr/>
        </p:nvSpPr>
        <p:spPr>
          <a:xfrm>
            <a:off x="3352351" y="1312005"/>
            <a:ext cx="946233" cy="288737"/>
          </a:xfrm>
          <a:prstGeom prst="rect">
            <a:avLst/>
          </a:prstGeom>
          <a:noFill/>
          <a:ln w="15875">
            <a:solidFill>
              <a:srgbClr val="FF7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预处理函数</a:t>
            </a:r>
          </a:p>
        </p:txBody>
      </p:sp>
      <p:sp>
        <p:nvSpPr>
          <p:cNvPr id="13" name="矩形 12"/>
          <p:cNvSpPr/>
          <p:nvPr/>
        </p:nvSpPr>
        <p:spPr>
          <a:xfrm>
            <a:off x="5479547" y="1698590"/>
            <a:ext cx="1005509" cy="288737"/>
          </a:xfrm>
          <a:prstGeom prst="rect">
            <a:avLst/>
          </a:prstGeom>
          <a:noFill/>
          <a:ln w="15875">
            <a:solidFill>
              <a:srgbClr val="2BA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3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Docker</a:t>
            </a:r>
            <a:r>
              <a:rPr lang="en-US" altLang="zh-CN" sz="9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Image</a:t>
            </a:r>
            <a:endParaRPr lang="zh-CN" altLang="en-US" sz="9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矩形 13"/>
          <p:cNvSpPr/>
          <p:nvPr/>
        </p:nvSpPr>
        <p:spPr>
          <a:xfrm>
            <a:off x="5476565" y="1311313"/>
            <a:ext cx="1008490" cy="28873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Ipython</a:t>
            </a:r>
            <a:r>
              <a:rPr lang="zh-CN" altLang="en-US" sz="9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笔记本</a:t>
            </a:r>
          </a:p>
        </p:txBody>
      </p:sp>
      <p:sp>
        <p:nvSpPr>
          <p:cNvPr id="15" name="矩形 14"/>
          <p:cNvSpPr/>
          <p:nvPr/>
        </p:nvSpPr>
        <p:spPr>
          <a:xfrm>
            <a:off x="805361" y="1342588"/>
            <a:ext cx="1577536" cy="584775"/>
          </a:xfrm>
          <a:prstGeom prst="rect">
            <a:avLst/>
          </a:prstGeom>
        </p:spPr>
        <p:txBody>
          <a:bodyPr wrap="square">
            <a:spAutoFit/>
          </a:bodyPr>
          <a:lstStyle/>
          <a:p>
            <a:pPr algn="ct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ModelArts</a:t>
            </a:r>
          </a:p>
          <a:p>
            <a:pPr algn="ct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Flows</a:t>
            </a:r>
            <a:endParaRPr 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矩形 15"/>
          <p:cNvSpPr/>
          <p:nvPr/>
        </p:nvSpPr>
        <p:spPr>
          <a:xfrm>
            <a:off x="2313042" y="1713229"/>
            <a:ext cx="923233" cy="28873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数据服务</a:t>
            </a:r>
          </a:p>
        </p:txBody>
      </p:sp>
      <p:sp>
        <p:nvSpPr>
          <p:cNvPr id="17" name="矩形 16"/>
          <p:cNvSpPr/>
          <p:nvPr/>
        </p:nvSpPr>
        <p:spPr>
          <a:xfrm>
            <a:off x="3352351" y="1713229"/>
            <a:ext cx="946233" cy="288737"/>
          </a:xfrm>
          <a:prstGeom prst="rect">
            <a:avLst/>
          </a:prstGeom>
          <a:noFill/>
          <a:ln w="15875">
            <a:solidFill>
              <a:srgbClr val="2BA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计算作业</a:t>
            </a:r>
          </a:p>
        </p:txBody>
      </p:sp>
      <p:sp>
        <p:nvSpPr>
          <p:cNvPr id="18" name="矩形 17"/>
          <p:cNvSpPr/>
          <p:nvPr/>
        </p:nvSpPr>
        <p:spPr>
          <a:xfrm>
            <a:off x="4415592" y="1712537"/>
            <a:ext cx="949160" cy="288737"/>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算法模型</a:t>
            </a:r>
          </a:p>
        </p:txBody>
      </p:sp>
      <p:sp>
        <p:nvSpPr>
          <p:cNvPr id="19" name="矩形 18"/>
          <p:cNvSpPr/>
          <p:nvPr/>
        </p:nvSpPr>
        <p:spPr>
          <a:xfrm>
            <a:off x="4417332" y="1305122"/>
            <a:ext cx="955125" cy="288737"/>
          </a:xfrm>
          <a:prstGeom prst="rect">
            <a:avLst/>
          </a:prstGeom>
          <a:noFill/>
          <a:ln w="15875">
            <a:solidFill>
              <a:srgbClr val="FF7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APIs</a:t>
            </a:r>
            <a:endPar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矩形 19"/>
          <p:cNvSpPr/>
          <p:nvPr/>
        </p:nvSpPr>
        <p:spPr>
          <a:xfrm>
            <a:off x="6310709" y="1435257"/>
            <a:ext cx="672203" cy="338554"/>
          </a:xfrm>
          <a:prstGeom prst="rect">
            <a:avLst/>
          </a:prstGeom>
        </p:spPr>
        <p:txBody>
          <a:bodyPr wrap="square">
            <a:spAutoFit/>
          </a:bodyPr>
          <a:lstStyle/>
          <a:p>
            <a:pPr algn="ct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矩形 20"/>
          <p:cNvSpPr/>
          <p:nvPr/>
        </p:nvSpPr>
        <p:spPr>
          <a:xfrm>
            <a:off x="831585" y="2451414"/>
            <a:ext cx="1577536" cy="338554"/>
          </a:xfrm>
          <a:prstGeom prst="rect">
            <a:avLst/>
          </a:prstGeom>
        </p:spPr>
        <p:txBody>
          <a:bodyPr wrap="square">
            <a:spAutoFit/>
          </a:bodyPr>
          <a:lstStyle/>
          <a:p>
            <a:pPr algn="ct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Model Hub</a:t>
            </a:r>
            <a:endParaRPr 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矩形 21"/>
          <p:cNvSpPr/>
          <p:nvPr/>
        </p:nvSpPr>
        <p:spPr>
          <a:xfrm>
            <a:off x="2318002" y="2502389"/>
            <a:ext cx="971173" cy="288737"/>
          </a:xfrm>
          <a:prstGeom prst="rect">
            <a:avLst/>
          </a:prstGeom>
          <a:solidFill>
            <a:srgbClr val="2BACCC"/>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云端模型</a:t>
            </a:r>
          </a:p>
        </p:txBody>
      </p:sp>
      <p:sp>
        <p:nvSpPr>
          <p:cNvPr id="23" name="矩形 22"/>
          <p:cNvSpPr/>
          <p:nvPr/>
        </p:nvSpPr>
        <p:spPr>
          <a:xfrm>
            <a:off x="3371094" y="2502389"/>
            <a:ext cx="946233" cy="288737"/>
          </a:xfrm>
          <a:prstGeom prst="rect">
            <a:avLst/>
          </a:prstGeom>
          <a:solidFill>
            <a:srgbClr val="2BACCC"/>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云端算法</a:t>
            </a:r>
          </a:p>
        </p:txBody>
      </p:sp>
      <p:sp>
        <p:nvSpPr>
          <p:cNvPr id="24" name="矩形 23"/>
          <p:cNvSpPr/>
          <p:nvPr/>
        </p:nvSpPr>
        <p:spPr>
          <a:xfrm>
            <a:off x="4408934" y="2501697"/>
            <a:ext cx="962565" cy="288737"/>
          </a:xfrm>
          <a:prstGeom prst="rect">
            <a:avLst/>
          </a:prstGeom>
          <a:solidFill>
            <a:srgbClr val="2BACCC"/>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HiLens</a:t>
            </a:r>
            <a:r>
              <a:rPr lang="en-US" altLang="zh-CN"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技能</a:t>
            </a:r>
          </a:p>
        </p:txBody>
      </p:sp>
      <p:sp>
        <p:nvSpPr>
          <p:cNvPr id="25" name="矩形 24"/>
          <p:cNvSpPr/>
          <p:nvPr/>
        </p:nvSpPr>
        <p:spPr>
          <a:xfrm>
            <a:off x="5461441" y="2501697"/>
            <a:ext cx="1170935" cy="288737"/>
          </a:xfrm>
          <a:prstGeom prst="rect">
            <a:avLst/>
          </a:prstGeom>
          <a:solidFill>
            <a:srgbClr val="2BACCC"/>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HoloSens</a:t>
            </a:r>
            <a:r>
              <a:rPr lang="en-US" altLang="zh-CN"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应用</a:t>
            </a:r>
          </a:p>
        </p:txBody>
      </p:sp>
      <p:sp>
        <p:nvSpPr>
          <p:cNvPr id="26" name="矩形 25"/>
          <p:cNvSpPr/>
          <p:nvPr/>
        </p:nvSpPr>
        <p:spPr bwMode="auto">
          <a:xfrm>
            <a:off x="940464" y="3109365"/>
            <a:ext cx="5936460" cy="1012648"/>
          </a:xfrm>
          <a:prstGeom prst="rect">
            <a:avLst/>
          </a:prstGeom>
          <a:solidFill>
            <a:schemeClr val="tx1">
              <a:lumMod val="10000"/>
              <a:lumOff val="90000"/>
            </a:schemeClr>
          </a:solidFill>
          <a:ln>
            <a:noFill/>
          </a:ln>
          <a:effectLst>
            <a:softEdge rad="38100"/>
          </a:effectLst>
        </p:spPr>
        <p:txBody>
          <a:bodyPr vert="horz" wrap="square" lIns="121920" tIns="60960" rIns="121920" bIns="60960" numCol="1" rtlCol="0" anchor="t" anchorCtr="0" compatLnSpc="1"/>
          <a:lstStyle/>
          <a:p>
            <a:pPr defTabSz="1219200" fontAlgn="base">
              <a:spcBef>
                <a:spcPct val="0"/>
              </a:spcBef>
              <a:spcAft>
                <a:spcPct val="0"/>
              </a:spcAft>
              <a:buClr>
                <a:srgbClr val="CC9900"/>
              </a:buClr>
              <a:buFont typeface="Wingdings" panose="05000000000000000000" pitchFamily="2" charset="2"/>
              <a:buChar char="n"/>
            </a:pPr>
            <a:endParaRPr lang="en-US" sz="24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矩形 26"/>
          <p:cNvSpPr/>
          <p:nvPr/>
        </p:nvSpPr>
        <p:spPr>
          <a:xfrm>
            <a:off x="830993" y="3369190"/>
            <a:ext cx="1577536" cy="338554"/>
          </a:xfrm>
          <a:prstGeom prst="rect">
            <a:avLst/>
          </a:prstGeom>
          <a:noFill/>
        </p:spPr>
        <p:txBody>
          <a:bodyPr wrap="square">
            <a:spAutoFit/>
          </a:bodyPr>
          <a:lstStyle/>
          <a:p>
            <a:pPr algn="ct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Knowledge</a:t>
            </a:r>
            <a:endParaRPr 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矩形 27"/>
          <p:cNvSpPr/>
          <p:nvPr/>
        </p:nvSpPr>
        <p:spPr>
          <a:xfrm>
            <a:off x="2316335" y="3261260"/>
            <a:ext cx="1144613" cy="288737"/>
          </a:xfrm>
          <a:prstGeom prst="rect">
            <a:avLst/>
          </a:prstGeom>
          <a:solidFill>
            <a:srgbClr val="FF7F2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Ipython</a:t>
            </a: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笔记本</a:t>
            </a:r>
          </a:p>
        </p:txBody>
      </p:sp>
      <p:sp>
        <p:nvSpPr>
          <p:cNvPr id="29" name="矩形 28"/>
          <p:cNvSpPr/>
          <p:nvPr/>
        </p:nvSpPr>
        <p:spPr>
          <a:xfrm>
            <a:off x="3582182" y="3261260"/>
            <a:ext cx="946233" cy="288737"/>
          </a:xfrm>
          <a:prstGeom prst="rect">
            <a:avLst/>
          </a:prstGeom>
          <a:solidFill>
            <a:srgbClr val="FF7F2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AI </a:t>
            </a: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论坛</a:t>
            </a:r>
          </a:p>
        </p:txBody>
      </p:sp>
      <p:sp>
        <p:nvSpPr>
          <p:cNvPr id="30" name="矩形 29"/>
          <p:cNvSpPr/>
          <p:nvPr/>
        </p:nvSpPr>
        <p:spPr>
          <a:xfrm>
            <a:off x="4645423" y="3260568"/>
            <a:ext cx="1224358" cy="288737"/>
          </a:xfrm>
          <a:prstGeom prst="rect">
            <a:avLst/>
          </a:prstGeom>
          <a:solidFill>
            <a:srgbClr val="FF7F2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Paper&amp;Impl</a:t>
            </a:r>
            <a:endPar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1" name="图片 30"/>
          <p:cNvPicPr>
            <a:picLocks noChangeAspect="1"/>
          </p:cNvPicPr>
          <p:nvPr/>
        </p:nvPicPr>
        <p:blipFill>
          <a:blip r:embed="rId4"/>
          <a:stretch>
            <a:fillRect/>
          </a:stretch>
        </p:blipFill>
        <p:spPr>
          <a:xfrm>
            <a:off x="8395798" y="4199207"/>
            <a:ext cx="1106807" cy="872563"/>
          </a:xfrm>
          <a:prstGeom prst="rect">
            <a:avLst/>
          </a:prstGeom>
        </p:spPr>
      </p:pic>
      <p:sp>
        <p:nvSpPr>
          <p:cNvPr id="32" name="矩形 31"/>
          <p:cNvSpPr/>
          <p:nvPr/>
        </p:nvSpPr>
        <p:spPr>
          <a:xfrm>
            <a:off x="2307817" y="3634520"/>
            <a:ext cx="949160" cy="288737"/>
          </a:xfrm>
          <a:prstGeom prst="rect">
            <a:avLst/>
          </a:prstGeom>
          <a:solidFill>
            <a:srgbClr val="FF7F2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AI </a:t>
            </a: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挑战赛</a:t>
            </a:r>
          </a:p>
        </p:txBody>
      </p:sp>
      <p:sp>
        <p:nvSpPr>
          <p:cNvPr id="33" name="矩形 32"/>
          <p:cNvSpPr/>
          <p:nvPr/>
        </p:nvSpPr>
        <p:spPr>
          <a:xfrm>
            <a:off x="3349422" y="3634520"/>
            <a:ext cx="949160" cy="288737"/>
          </a:xfrm>
          <a:prstGeom prst="rect">
            <a:avLst/>
          </a:prstGeom>
          <a:solidFill>
            <a:srgbClr val="FF7F2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委托定制</a:t>
            </a:r>
          </a:p>
        </p:txBody>
      </p:sp>
      <p:pic>
        <p:nvPicPr>
          <p:cNvPr id="34" name="图片 33"/>
          <p:cNvPicPr/>
          <p:nvPr/>
        </p:nvPicPr>
        <p:blipFill>
          <a:blip r:embed="rId5">
            <a:extLst>
              <a:ext uri="{28A0092B-C50C-407E-A947-70E740481C1C}">
                <a14:useLocalDpi xmlns:a14="http://schemas.microsoft.com/office/drawing/2010/main" val="0"/>
              </a:ext>
            </a:extLst>
          </a:blip>
          <a:stretch>
            <a:fillRect/>
          </a:stretch>
        </p:blipFill>
        <p:spPr>
          <a:xfrm>
            <a:off x="7199297" y="1342588"/>
            <a:ext cx="3893352" cy="2478115"/>
          </a:xfrm>
          <a:prstGeom prst="rect">
            <a:avLst/>
          </a:prstGeom>
        </p:spPr>
      </p:pic>
      <p:pic>
        <p:nvPicPr>
          <p:cNvPr id="35" name="图片 34"/>
          <p:cNvPicPr>
            <a:picLocks noChangeAspect="1"/>
          </p:cNvPicPr>
          <p:nvPr/>
        </p:nvPicPr>
        <p:blipFill>
          <a:blip r:embed="rId6"/>
          <a:stretch>
            <a:fillRect/>
          </a:stretch>
        </p:blipFill>
        <p:spPr>
          <a:xfrm>
            <a:off x="4826248" y="4276315"/>
            <a:ext cx="920251" cy="820224"/>
          </a:xfrm>
          <a:prstGeom prst="rect">
            <a:avLst/>
          </a:prstGeom>
        </p:spPr>
      </p:pic>
      <p:sp>
        <p:nvSpPr>
          <p:cNvPr id="36" name="矩形 35"/>
          <p:cNvSpPr/>
          <p:nvPr/>
        </p:nvSpPr>
        <p:spPr>
          <a:xfrm>
            <a:off x="877430" y="5266324"/>
            <a:ext cx="3146234" cy="954107"/>
          </a:xfrm>
          <a:prstGeom prst="rect">
            <a:avLst/>
          </a:prstGeom>
        </p:spPr>
        <p:txBody>
          <a:bodyPr wrap="square">
            <a:spAutoFit/>
          </a:bodyPr>
          <a:lstStyle/>
          <a:p>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通过提供托管与分享AI数字资产的能力，开发者借助可复用的数字资产，减少50%以上重复的研发工作。（30%检索，20%学习）</a:t>
            </a:r>
          </a:p>
        </p:txBody>
      </p:sp>
      <p:sp>
        <p:nvSpPr>
          <p:cNvPr id="37" name="矩形 36"/>
          <p:cNvSpPr/>
          <p:nvPr/>
        </p:nvSpPr>
        <p:spPr>
          <a:xfrm>
            <a:off x="5070496" y="5269296"/>
            <a:ext cx="5875259" cy="523220"/>
          </a:xfrm>
          <a:prstGeom prst="rect">
            <a:avLst/>
          </a:prstGeom>
        </p:spPr>
        <p:txBody>
          <a:bodyPr wrap="square">
            <a:spAutoFit/>
          </a:bodyPr>
          <a:lstStyle/>
          <a:p>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让开发者有开源数据集可用，有notebook开发案例可学习，有AI挑战赛可以参加/自助举办，有委托任务可以领取/发布，有渠道可以商业变现</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Huawei Sans" panose="020C0503030203020204" pitchFamily="34" charset="0"/>
              </a:rPr>
              <a:t>ModelArts AI</a:t>
            </a:r>
            <a:r>
              <a:rPr lang="zh-CN" altLang="en-US" dirty="0">
                <a:sym typeface="Huawei Sans" panose="020C0503030203020204" pitchFamily="34" charset="0"/>
              </a:rPr>
              <a:t>市场：帮助企业轻松构筑内外部</a:t>
            </a:r>
            <a:r>
              <a:rPr lang="en-US" altLang="zh-CN" dirty="0">
                <a:sym typeface="Huawei Sans" panose="020C0503030203020204" pitchFamily="34" charset="0"/>
              </a:rPr>
              <a:t>AI</a:t>
            </a:r>
            <a:r>
              <a:rPr lang="zh-CN" altLang="en-US" dirty="0">
                <a:sym typeface="Huawei Sans" panose="020C0503030203020204" pitchFamily="34" charset="0"/>
              </a:rPr>
              <a:t>生态 </a:t>
            </a:r>
          </a:p>
        </p:txBody>
      </p:sp>
      <p:grpSp>
        <p:nvGrpSpPr>
          <p:cNvPr id="5" name="组合 4"/>
          <p:cNvGrpSpPr/>
          <p:nvPr/>
        </p:nvGrpSpPr>
        <p:grpSpPr>
          <a:xfrm>
            <a:off x="1127448" y="1471459"/>
            <a:ext cx="8359098" cy="1640476"/>
            <a:chOff x="1992688" y="1463272"/>
            <a:chExt cx="8359098" cy="1671157"/>
          </a:xfrm>
        </p:grpSpPr>
        <p:sp>
          <p:nvSpPr>
            <p:cNvPr id="6" name="矩形 5"/>
            <p:cNvSpPr/>
            <p:nvPr/>
          </p:nvSpPr>
          <p:spPr>
            <a:xfrm>
              <a:off x="5006303" y="1463272"/>
              <a:ext cx="2840142" cy="386429"/>
            </a:xfrm>
            <a:prstGeom prst="rect">
              <a:avLst/>
            </a:prstGeom>
          </p:spPr>
          <p:txBody>
            <a:bodyPr wrap="square">
              <a:spAutoFit/>
            </a:bodyPr>
            <a:lstStyle/>
            <a:p>
              <a:r>
                <a:rPr lang="en-US" altLang="zh-CN" sz="1865" dirty="0" err="1">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ModelArts</a:t>
              </a:r>
              <a:r>
                <a:rPr lang="en-US" altLang="zh-CN" sz="1865"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 AI</a:t>
              </a:r>
              <a:r>
                <a:rPr lang="zh-CN" altLang="en-US" sz="1865"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rPr>
                <a:t>共享平台</a:t>
              </a:r>
            </a:p>
          </p:txBody>
        </p:sp>
        <p:sp>
          <p:nvSpPr>
            <p:cNvPr id="7" name="矩形 16"/>
            <p:cNvSpPr/>
            <p:nvPr/>
          </p:nvSpPr>
          <p:spPr>
            <a:xfrm>
              <a:off x="1992688" y="1703277"/>
              <a:ext cx="1785270" cy="386757"/>
            </a:xfrm>
            <a:prstGeom prst="rect">
              <a:avLst/>
            </a:prstGeom>
          </p:spPr>
          <p:txBody>
            <a:bodyPr wrap="square">
              <a:spAutoFit/>
            </a:bodyPr>
            <a:lstStyle/>
            <a:p>
              <a:pPr algn="ctr"/>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企业内共享</a:t>
              </a:r>
            </a:p>
          </p:txBody>
        </p:sp>
        <p:sp>
          <p:nvSpPr>
            <p:cNvPr id="8" name="矩形 17"/>
            <p:cNvSpPr/>
            <p:nvPr/>
          </p:nvSpPr>
          <p:spPr>
            <a:xfrm>
              <a:off x="8789082" y="2747672"/>
              <a:ext cx="1377762" cy="386757"/>
            </a:xfrm>
            <a:prstGeom prst="rect">
              <a:avLst/>
            </a:prstGeom>
          </p:spPr>
          <p:txBody>
            <a:bodyPr wrap="square">
              <a:spAutoFit/>
            </a:bodyPr>
            <a:lstStyle/>
            <a:p>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开放生态</a:t>
              </a:r>
            </a:p>
          </p:txBody>
        </p:sp>
        <p:sp>
          <p:nvSpPr>
            <p:cNvPr id="9" name="矩形 19"/>
            <p:cNvSpPr/>
            <p:nvPr/>
          </p:nvSpPr>
          <p:spPr>
            <a:xfrm>
              <a:off x="8789082" y="1692666"/>
              <a:ext cx="1562704" cy="386757"/>
            </a:xfrm>
            <a:prstGeom prst="rect">
              <a:avLst/>
            </a:prstGeom>
          </p:spPr>
          <p:txBody>
            <a:bodyPr wrap="square">
              <a:spAutoFit/>
            </a:bodyPr>
            <a:lstStyle/>
            <a:p>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外部市场</a:t>
              </a:r>
            </a:p>
          </p:txBody>
        </p:sp>
        <p:sp>
          <p:nvSpPr>
            <p:cNvPr id="10" name="矩形 17"/>
            <p:cNvSpPr/>
            <p:nvPr/>
          </p:nvSpPr>
          <p:spPr>
            <a:xfrm>
              <a:off x="2192969" y="2747671"/>
              <a:ext cx="1377762" cy="386757"/>
            </a:xfrm>
            <a:prstGeom prst="rect">
              <a:avLst/>
            </a:prstGeom>
          </p:spPr>
          <p:txBody>
            <a:bodyPr wrap="square">
              <a:spAutoFit/>
            </a:bodyPr>
            <a:lstStyle/>
            <a:p>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效率提升</a:t>
              </a:r>
            </a:p>
          </p:txBody>
        </p:sp>
        <p:pic>
          <p:nvPicPr>
            <p:cNvPr id="11"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6872" y="2036257"/>
              <a:ext cx="710513" cy="711415"/>
            </a:xfrm>
            <a:prstGeom prst="rect">
              <a:avLst/>
            </a:prstGeom>
          </p:spPr>
        </p:pic>
        <p:grpSp>
          <p:nvGrpSpPr>
            <p:cNvPr id="12" name="Group 42"/>
            <p:cNvGrpSpPr/>
            <p:nvPr/>
          </p:nvGrpSpPr>
          <p:grpSpPr>
            <a:xfrm>
              <a:off x="9019383" y="2089151"/>
              <a:ext cx="785814" cy="607979"/>
              <a:chOff x="1038358" y="4206229"/>
              <a:chExt cx="514923" cy="512901"/>
            </a:xfrm>
          </p:grpSpPr>
          <p:pic>
            <p:nvPicPr>
              <p:cNvPr id="23" name="Picture 31"/>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38358" y="4244802"/>
                <a:ext cx="514923" cy="474328"/>
              </a:xfrm>
              <a:prstGeom prst="rect">
                <a:avLst/>
              </a:prstGeom>
            </p:spPr>
          </p:pic>
          <p:sp>
            <p:nvSpPr>
              <p:cNvPr id="24" name="Rectangle 41"/>
              <p:cNvSpPr/>
              <p:nvPr/>
            </p:nvSpPr>
            <p:spPr>
              <a:xfrm>
                <a:off x="1170196" y="4206229"/>
                <a:ext cx="330458" cy="388156"/>
              </a:xfrm>
              <a:prstGeom prst="rect">
                <a:avLst/>
              </a:prstGeom>
              <a:noFill/>
            </p:spPr>
            <p:txBody>
              <a:bodyPr wrap="none" lIns="121920" tIns="60960" rIns="121920" bIns="60960">
                <a:spAutoFit/>
              </a:bodyPr>
              <a:lstStyle/>
              <a:p>
                <a:pPr algn="ctr"/>
                <a:r>
                  <a:rPr lang="en-US" altLang="zh-CN" sz="2135" dirty="0">
                    <a:ln w="0"/>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rPr>
                  <a:t>AI</a:t>
                </a:r>
                <a:endParaRPr lang="en-US" sz="2135" dirty="0">
                  <a:ln w="0"/>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3" name="Group 50"/>
            <p:cNvGrpSpPr/>
            <p:nvPr/>
          </p:nvGrpSpPr>
          <p:grpSpPr>
            <a:xfrm>
              <a:off x="5181742" y="2112655"/>
              <a:ext cx="2196966" cy="804887"/>
              <a:chOff x="1589954" y="1336398"/>
              <a:chExt cx="1439613" cy="679017"/>
            </a:xfrm>
          </p:grpSpPr>
          <p:pic>
            <p:nvPicPr>
              <p:cNvPr id="17"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3454" y="1340047"/>
                <a:ext cx="332835" cy="394078"/>
              </a:xfrm>
              <a:prstGeom prst="rect">
                <a:avLst/>
              </a:prstGeom>
            </p:spPr>
          </p:pic>
          <p:pic>
            <p:nvPicPr>
              <p:cNvPr id="18"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1083" y="1336398"/>
                <a:ext cx="307030" cy="384683"/>
              </a:xfrm>
              <a:prstGeom prst="rect">
                <a:avLst/>
              </a:prstGeom>
            </p:spPr>
          </p:pic>
          <p:pic>
            <p:nvPicPr>
              <p:cNvPr id="19" name="Picture 4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48156" y="1351262"/>
                <a:ext cx="344320" cy="371536"/>
              </a:xfrm>
              <a:prstGeom prst="rect">
                <a:avLst/>
              </a:prstGeom>
            </p:spPr>
          </p:pic>
          <p:sp>
            <p:nvSpPr>
              <p:cNvPr id="20" name="矩形 30"/>
              <p:cNvSpPr/>
              <p:nvPr/>
            </p:nvSpPr>
            <p:spPr>
              <a:xfrm>
                <a:off x="2138561" y="1742041"/>
                <a:ext cx="366802" cy="273374"/>
              </a:xfrm>
              <a:prstGeom prst="rect">
                <a:avLst/>
              </a:prstGeom>
            </p:spPr>
            <p:txBody>
              <a:bodyPr wrap="none">
                <a:spAutoFit/>
              </a:bodyPr>
              <a:lstStyle/>
              <a:p>
                <a:pPr algn="ctr"/>
                <a:r>
                  <a:rPr lang="zh-CN" altLang="en-US" sz="1465" dirty="0">
                    <a:latin typeface="Huawei Sans" panose="020C0503030203020204" pitchFamily="34" charset="0"/>
                    <a:ea typeface="方正兰亭黑简体" panose="02000000000000000000" pitchFamily="2" charset="-122"/>
                    <a:cs typeface="+mn-ea"/>
                    <a:sym typeface="Huawei Sans" panose="020C0503030203020204" pitchFamily="34" charset="0"/>
                  </a:rPr>
                  <a:t>模型</a:t>
                </a:r>
                <a:endParaRPr lang="en-US" altLang="zh-CN" sz="1465"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矩形 30"/>
              <p:cNvSpPr/>
              <p:nvPr/>
            </p:nvSpPr>
            <p:spPr>
              <a:xfrm>
                <a:off x="2662765" y="1742041"/>
                <a:ext cx="366802" cy="273374"/>
              </a:xfrm>
              <a:prstGeom prst="rect">
                <a:avLst/>
              </a:prstGeom>
            </p:spPr>
            <p:txBody>
              <a:bodyPr wrap="none">
                <a:spAutoFit/>
              </a:bodyPr>
              <a:lstStyle/>
              <a:p>
                <a:pPr algn="ctr"/>
                <a:r>
                  <a:rPr lang="zh-CN" altLang="en-US" sz="1465" dirty="0">
                    <a:latin typeface="Huawei Sans" panose="020C0503030203020204" pitchFamily="34" charset="0"/>
                    <a:ea typeface="方正兰亭黑简体" panose="02000000000000000000" pitchFamily="2" charset="-122"/>
                    <a:cs typeface="+mn-ea"/>
                    <a:sym typeface="Huawei Sans" panose="020C0503030203020204" pitchFamily="34" charset="0"/>
                  </a:rPr>
                  <a:t>应用</a:t>
                </a:r>
                <a:endParaRPr lang="en-US" altLang="zh-CN" sz="1465"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矩形 30"/>
              <p:cNvSpPr/>
              <p:nvPr/>
            </p:nvSpPr>
            <p:spPr>
              <a:xfrm>
                <a:off x="1589954" y="1740069"/>
                <a:ext cx="366802" cy="273374"/>
              </a:xfrm>
              <a:prstGeom prst="rect">
                <a:avLst/>
              </a:prstGeom>
            </p:spPr>
            <p:txBody>
              <a:bodyPr wrap="none">
                <a:spAutoFit/>
              </a:bodyPr>
              <a:lstStyle/>
              <a:p>
                <a:pPr algn="ctr"/>
                <a:r>
                  <a:rPr lang="zh-CN" altLang="en-US" sz="1465" dirty="0">
                    <a:latin typeface="Huawei Sans" panose="020C0503030203020204" pitchFamily="34" charset="0"/>
                    <a:ea typeface="方正兰亭黑简体" panose="02000000000000000000" pitchFamily="2" charset="-122"/>
                    <a:cs typeface="+mn-ea"/>
                    <a:sym typeface="Huawei Sans" panose="020C0503030203020204" pitchFamily="34" charset="0"/>
                  </a:rPr>
                  <a:t>数据</a:t>
                </a:r>
                <a:endParaRPr lang="en-US" altLang="zh-CN" sz="1465"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4" name="Rectangle 51"/>
            <p:cNvSpPr/>
            <p:nvPr/>
          </p:nvSpPr>
          <p:spPr>
            <a:xfrm>
              <a:off x="5006304" y="1861216"/>
              <a:ext cx="2577508" cy="11358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5" name="Straight Arrow Connector 55"/>
            <p:cNvCxnSpPr>
              <a:stCxn id="14" idx="3"/>
            </p:cNvCxnSpPr>
            <p:nvPr/>
          </p:nvCxnSpPr>
          <p:spPr>
            <a:xfrm flipV="1">
              <a:off x="7583811" y="2425443"/>
              <a:ext cx="1254603" cy="3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57"/>
            <p:cNvCxnSpPr>
              <a:stCxn id="14" idx="1"/>
            </p:cNvCxnSpPr>
            <p:nvPr/>
          </p:nvCxnSpPr>
          <p:spPr>
            <a:xfrm flipH="1">
              <a:off x="3712132" y="2429129"/>
              <a:ext cx="12941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5" name="图片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3452" y="3066914"/>
            <a:ext cx="4854871" cy="3350418"/>
          </a:xfrm>
          <a:prstGeom prst="rect">
            <a:avLst/>
          </a:prstGeom>
          <a:ln>
            <a:solidFill>
              <a:schemeClr val="bg1">
                <a:lumMod val="85000"/>
              </a:schemeClr>
            </a:solidFill>
          </a:ln>
        </p:spPr>
      </p:pic>
      <p:pic>
        <p:nvPicPr>
          <p:cNvPr id="26" name="图片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2004" y="3125703"/>
            <a:ext cx="5335338" cy="3255625"/>
          </a:xfrm>
          <a:prstGeom prst="rect">
            <a:avLst/>
          </a:prstGeom>
          <a:ln>
            <a:solidFill>
              <a:schemeClr val="bg1">
                <a:lumMod val="85000"/>
              </a:schemeClr>
            </a:soli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概览</a:t>
            </a:r>
          </a:p>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模块介绍</a:t>
            </a:r>
          </a:p>
          <a:p>
            <a:r>
              <a:rPr lang="en-US" altLang="zh-CN" dirty="0">
                <a:sym typeface="Huawei Sans" panose="020C0503030203020204" pitchFamily="34" charset="0"/>
              </a:rPr>
              <a:t>ModelArts</a:t>
            </a:r>
            <a:r>
              <a:rPr lang="zh-CN" altLang="en-US" dirty="0">
                <a:sym typeface="Huawei Sans" panose="020C0503030203020204" pitchFamily="34" charset="0"/>
              </a:rPr>
              <a:t>开发工具介绍</a:t>
            </a:r>
          </a:p>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案例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ym typeface="Huawei Sans" panose="020C0503030203020204" pitchFamily="34" charset="0"/>
              </a:rPr>
              <a:t>AI开发基本流程</a:t>
            </a:r>
          </a:p>
          <a:p>
            <a:r>
              <a:rPr lang="en-US" altLang="zh-CN" dirty="0" err="1">
                <a:solidFill>
                  <a:srgbClr val="B5B5B5"/>
                </a:solidFill>
                <a:sym typeface="Huawei Sans" panose="020C0503030203020204" pitchFamily="34" charset="0"/>
              </a:rPr>
              <a:t>ModelArts概览</a:t>
            </a:r>
          </a:p>
          <a:p>
            <a:r>
              <a:rPr lang="en-US" altLang="zh-CN" dirty="0" err="1">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模块介绍</a:t>
            </a:r>
          </a:p>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开发工具介绍</a:t>
            </a:r>
          </a:p>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案例</a:t>
            </a:r>
          </a:p>
          <a:p>
            <a:endParaRPr lang="zh-CN" altLang="en-US" dirty="0">
              <a:sym typeface="Huawei Sans" panose="020C0503030203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对象存储服务</a:t>
            </a:r>
            <a:r>
              <a:rPr lang="en-US" altLang="zh-CN" dirty="0">
                <a:sym typeface="Huawei Sans" panose="020C0503030203020204" pitchFamily="34" charset="0"/>
              </a:rPr>
              <a:t>OBS</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对象存储服务（</a:t>
            </a:r>
            <a:r>
              <a:rPr lang="en-US" altLang="zh-CN" dirty="0">
                <a:sym typeface="Huawei Sans" panose="020C0503030203020204" pitchFamily="34" charset="0"/>
              </a:rPr>
              <a:t>Object Storage Service</a:t>
            </a:r>
            <a:r>
              <a:rPr lang="zh-CN" altLang="en-US" dirty="0">
                <a:sym typeface="Huawei Sans" panose="020C0503030203020204" pitchFamily="34" charset="0"/>
              </a:rPr>
              <a:t>）是一款稳定、安全、高效、易用的云存储服务，具备标准</a:t>
            </a:r>
            <a:r>
              <a:rPr lang="en-US" altLang="zh-CN" dirty="0">
                <a:sym typeface="Huawei Sans" panose="020C0503030203020204" pitchFamily="34" charset="0"/>
              </a:rPr>
              <a:t>Restful API</a:t>
            </a:r>
            <a:r>
              <a:rPr lang="zh-CN" altLang="en-US" dirty="0">
                <a:sym typeface="Huawei Sans" panose="020C0503030203020204" pitchFamily="34" charset="0"/>
              </a:rPr>
              <a:t>接口，可存储任意数量和形式的非结构化数据。</a:t>
            </a:r>
          </a:p>
          <a:p>
            <a:endParaRPr lang="zh-CN" altLang="en-US" dirty="0">
              <a:sym typeface="Huawei Sans" panose="020C0503030203020204" pitchFamily="34" charset="0"/>
            </a:endParaRPr>
          </a:p>
        </p:txBody>
      </p:sp>
      <p:pic>
        <p:nvPicPr>
          <p:cNvPr id="4" name="图片 3"/>
          <p:cNvPicPr>
            <a:picLocks noChangeAspect="1"/>
          </p:cNvPicPr>
          <p:nvPr/>
        </p:nvPicPr>
        <p:blipFill>
          <a:blip r:embed="rId3"/>
          <a:stretch>
            <a:fillRect/>
          </a:stretch>
        </p:blipFill>
        <p:spPr>
          <a:xfrm>
            <a:off x="1589838" y="2747624"/>
            <a:ext cx="9012324" cy="25523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ModelArts SDK</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sz="1800" dirty="0">
                <a:sym typeface="Huawei Sans" panose="020C0503030203020204" pitchFamily="34" charset="0"/>
              </a:rPr>
              <a:t>ModelArts</a:t>
            </a:r>
            <a:r>
              <a:rPr lang="zh-CN" altLang="en-US" sz="1800" dirty="0">
                <a:sym typeface="Huawei Sans" panose="020C0503030203020204" pitchFamily="34" charset="0"/>
              </a:rPr>
              <a:t>服务软件开发工具包（</a:t>
            </a:r>
            <a:r>
              <a:rPr lang="en-US" altLang="zh-CN" sz="1800" dirty="0">
                <a:sym typeface="Huawei Sans" panose="020C0503030203020204" pitchFamily="34" charset="0"/>
              </a:rPr>
              <a:t>ModelArts SDK</a:t>
            </a:r>
            <a:r>
              <a:rPr lang="zh-CN" altLang="en-US" sz="1800" dirty="0">
                <a:sym typeface="Huawei Sans" panose="020C0503030203020204" pitchFamily="34" charset="0"/>
              </a:rPr>
              <a:t>）是对</a:t>
            </a:r>
            <a:r>
              <a:rPr lang="en-US" altLang="zh-CN" sz="1800" dirty="0">
                <a:sym typeface="Huawei Sans" panose="020C0503030203020204" pitchFamily="34" charset="0"/>
              </a:rPr>
              <a:t>ModelArts</a:t>
            </a:r>
            <a:r>
              <a:rPr lang="zh-CN" altLang="en-US" sz="1800" dirty="0">
                <a:sym typeface="Huawei Sans" panose="020C0503030203020204" pitchFamily="34" charset="0"/>
              </a:rPr>
              <a:t>服务提供的</a:t>
            </a:r>
            <a:r>
              <a:rPr lang="en-US" altLang="zh-CN" sz="1800" dirty="0">
                <a:sym typeface="Huawei Sans" panose="020C0503030203020204" pitchFamily="34" charset="0"/>
              </a:rPr>
              <a:t>REST API</a:t>
            </a:r>
            <a:r>
              <a:rPr lang="zh-CN" altLang="en-US" sz="1800" dirty="0">
                <a:sym typeface="Huawei Sans" panose="020C0503030203020204" pitchFamily="34" charset="0"/>
              </a:rPr>
              <a:t>进行的</a:t>
            </a:r>
            <a:r>
              <a:rPr lang="en-US" altLang="zh-CN" sz="1800" dirty="0">
                <a:sym typeface="Huawei Sans" panose="020C0503030203020204" pitchFamily="34" charset="0"/>
              </a:rPr>
              <a:t>Python</a:t>
            </a:r>
            <a:r>
              <a:rPr lang="zh-CN" altLang="en-US" sz="1800" dirty="0">
                <a:sym typeface="Huawei Sans" panose="020C0503030203020204" pitchFamily="34" charset="0"/>
              </a:rPr>
              <a:t>封装，以简化用户的开发工作。用户直接调用</a:t>
            </a:r>
            <a:r>
              <a:rPr lang="en-US" altLang="zh-CN" sz="1800" dirty="0">
                <a:sym typeface="Huawei Sans" panose="020C0503030203020204" pitchFamily="34" charset="0"/>
              </a:rPr>
              <a:t>ModelArts SDK</a:t>
            </a:r>
            <a:r>
              <a:rPr lang="zh-CN" altLang="en-US" sz="1800" dirty="0">
                <a:sym typeface="Huawei Sans" panose="020C0503030203020204" pitchFamily="34" charset="0"/>
              </a:rPr>
              <a:t>即可轻松管理数据集、启动</a:t>
            </a:r>
            <a:r>
              <a:rPr lang="en-US" altLang="zh-CN" sz="1800" dirty="0">
                <a:sym typeface="Huawei Sans" panose="020C0503030203020204" pitchFamily="34" charset="0"/>
              </a:rPr>
              <a:t>AI</a:t>
            </a:r>
            <a:r>
              <a:rPr lang="zh-CN" altLang="en-US" sz="1800" dirty="0">
                <a:sym typeface="Huawei Sans" panose="020C0503030203020204" pitchFamily="34" charset="0"/>
              </a:rPr>
              <a:t>训练以及生成模型并将其部署上线。</a:t>
            </a:r>
          </a:p>
          <a:p>
            <a:r>
              <a:rPr lang="en-US" altLang="zh-CN" sz="1800" dirty="0">
                <a:sym typeface="Huawei Sans" panose="020C0503030203020204" pitchFamily="34" charset="0"/>
              </a:rPr>
              <a:t>ModelArts SDK</a:t>
            </a:r>
            <a:r>
              <a:rPr lang="zh-CN" altLang="en-US" sz="1800" dirty="0">
                <a:sym typeface="Huawei Sans" panose="020C0503030203020204" pitchFamily="34" charset="0"/>
              </a:rPr>
              <a:t>目前只提供</a:t>
            </a:r>
            <a:r>
              <a:rPr lang="en-US" altLang="zh-CN" sz="1800" dirty="0">
                <a:sym typeface="Huawei Sans" panose="020C0503030203020204" pitchFamily="34" charset="0"/>
              </a:rPr>
              <a:t>Python</a:t>
            </a:r>
            <a:r>
              <a:rPr lang="zh-CN" altLang="en-US" sz="1800" dirty="0">
                <a:sym typeface="Huawei Sans" panose="020C0503030203020204" pitchFamily="34" charset="0"/>
              </a:rPr>
              <a:t>语言的</a:t>
            </a:r>
            <a:r>
              <a:rPr lang="en-US" altLang="zh-CN" sz="1800" dirty="0">
                <a:sym typeface="Huawei Sans" panose="020C0503030203020204" pitchFamily="34" charset="0"/>
              </a:rPr>
              <a:t>SDK</a:t>
            </a:r>
            <a:r>
              <a:rPr lang="zh-CN" altLang="en-US" sz="1800" dirty="0">
                <a:sym typeface="Huawei Sans" panose="020C0503030203020204" pitchFamily="34" charset="0"/>
              </a:rPr>
              <a:t>，同时支持</a:t>
            </a:r>
            <a:r>
              <a:rPr lang="en-US" altLang="zh-CN" sz="1800" dirty="0">
                <a:sym typeface="Huawei Sans" panose="020C0503030203020204" pitchFamily="34" charset="0"/>
              </a:rPr>
              <a:t>Python 2.7</a:t>
            </a:r>
            <a:r>
              <a:rPr lang="zh-CN" altLang="en-US" sz="1800" dirty="0">
                <a:sym typeface="Huawei Sans" panose="020C0503030203020204" pitchFamily="34" charset="0"/>
              </a:rPr>
              <a:t>、</a:t>
            </a:r>
            <a:r>
              <a:rPr lang="en-US" altLang="zh-CN" sz="1800" dirty="0">
                <a:sym typeface="Huawei Sans" panose="020C0503030203020204" pitchFamily="34" charset="0"/>
              </a:rPr>
              <a:t>Python 3.6</a:t>
            </a:r>
            <a:r>
              <a:rPr lang="zh-CN" altLang="en-US" sz="1800" dirty="0">
                <a:sym typeface="Huawei Sans" panose="020C0503030203020204" pitchFamily="34" charset="0"/>
              </a:rPr>
              <a:t>和</a:t>
            </a:r>
            <a:r>
              <a:rPr lang="en-US" altLang="zh-CN" sz="1800" dirty="0">
                <a:sym typeface="Huawei Sans" panose="020C0503030203020204" pitchFamily="34" charset="0"/>
              </a:rPr>
              <a:t>Python 3.7</a:t>
            </a:r>
            <a:r>
              <a:rPr lang="zh-CN" altLang="en-US" sz="1800" dirty="0">
                <a:sym typeface="Huawei Sans" panose="020C0503030203020204" pitchFamily="34" charset="0"/>
              </a:rPr>
              <a:t>。</a:t>
            </a:r>
          </a:p>
          <a:p>
            <a:endParaRPr lang="zh-CN" altLang="en-US" dirty="0">
              <a:sym typeface="Huawei Sans" panose="020C0503030203020204" pitchFamily="34" charset="0"/>
            </a:endParaRPr>
          </a:p>
        </p:txBody>
      </p:sp>
      <p:pic>
        <p:nvPicPr>
          <p:cNvPr id="4" name="图片 3"/>
          <p:cNvPicPr>
            <a:picLocks noChangeAspect="1"/>
          </p:cNvPicPr>
          <p:nvPr/>
        </p:nvPicPr>
        <p:blipFill>
          <a:blip r:embed="rId3"/>
          <a:stretch>
            <a:fillRect/>
          </a:stretch>
        </p:blipFill>
        <p:spPr>
          <a:xfrm>
            <a:off x="2682653" y="3218887"/>
            <a:ext cx="6826694" cy="2575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ym typeface="Huawei Sans" panose="020C0503030203020204" pitchFamily="34" charset="0"/>
              </a:rPr>
              <a:t>PyCharm</a:t>
            </a:r>
            <a:r>
              <a:rPr lang="en-US" altLang="zh-CN" dirty="0">
                <a:sym typeface="Huawei Sans" panose="020C0503030203020204" pitchFamily="34" charset="0"/>
              </a:rPr>
              <a:t> </a:t>
            </a:r>
            <a:r>
              <a:rPr lang="en-US" altLang="zh-CN" dirty="0" err="1">
                <a:sym typeface="Huawei Sans" panose="020C0503030203020204" pitchFamily="34" charset="0"/>
              </a:rPr>
              <a:t>ToolKit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由于</a:t>
            </a:r>
            <a:r>
              <a:rPr lang="en-US" altLang="zh-CN" dirty="0">
                <a:sym typeface="Huawei Sans" panose="020C0503030203020204" pitchFamily="34" charset="0"/>
              </a:rPr>
              <a:t>AI</a:t>
            </a:r>
            <a:r>
              <a:rPr lang="zh-CN" altLang="en-US" dirty="0">
                <a:sym typeface="Huawei Sans" panose="020C0503030203020204" pitchFamily="34" charset="0"/>
              </a:rPr>
              <a:t>开发者会使用</a:t>
            </a:r>
            <a:r>
              <a:rPr lang="en-US" altLang="zh-CN" dirty="0" err="1">
                <a:sym typeface="Huawei Sans" panose="020C0503030203020204" pitchFamily="34" charset="0"/>
              </a:rPr>
              <a:t>PyCharm</a:t>
            </a:r>
            <a:r>
              <a:rPr lang="zh-CN" altLang="en-US" dirty="0">
                <a:sym typeface="Huawei Sans" panose="020C0503030203020204" pitchFamily="34" charset="0"/>
              </a:rPr>
              <a:t>工具开发算法或模型，为方便快速将本地代码提交到公有云的训练环境，</a:t>
            </a:r>
            <a:r>
              <a:rPr lang="en-US" altLang="zh-CN" dirty="0">
                <a:sym typeface="Huawei Sans" panose="020C0503030203020204" pitchFamily="34" charset="0"/>
              </a:rPr>
              <a:t>ModelArts</a:t>
            </a:r>
            <a:r>
              <a:rPr lang="zh-CN" altLang="en-US" dirty="0">
                <a:sym typeface="Huawei Sans" panose="020C0503030203020204" pitchFamily="34" charset="0"/>
              </a:rPr>
              <a:t>提供了一个</a:t>
            </a:r>
            <a:r>
              <a:rPr lang="en-US" altLang="zh-CN" dirty="0" err="1">
                <a:sym typeface="Huawei Sans" panose="020C0503030203020204" pitchFamily="34" charset="0"/>
              </a:rPr>
              <a:t>PyCharm</a:t>
            </a:r>
            <a:r>
              <a:rPr lang="zh-CN" altLang="en-US" dirty="0">
                <a:sym typeface="Huawei Sans" panose="020C0503030203020204" pitchFamily="34" charset="0"/>
              </a:rPr>
              <a:t>插件工具</a:t>
            </a:r>
            <a:r>
              <a:rPr lang="en-US" altLang="zh-CN" dirty="0" err="1">
                <a:sym typeface="Huawei Sans" panose="020C0503030203020204" pitchFamily="34" charset="0"/>
              </a:rPr>
              <a:t>PyCharm</a:t>
            </a:r>
            <a:r>
              <a:rPr lang="en-US" altLang="zh-CN" dirty="0">
                <a:sym typeface="Huawei Sans" panose="020C0503030203020204" pitchFamily="34" charset="0"/>
              </a:rPr>
              <a:t> </a:t>
            </a:r>
            <a:r>
              <a:rPr lang="en-US" altLang="zh-CN" dirty="0" err="1">
                <a:sym typeface="Huawei Sans" panose="020C0503030203020204" pitchFamily="34" charset="0"/>
              </a:rPr>
              <a:t>ToolKit</a:t>
            </a:r>
            <a:r>
              <a:rPr lang="zh-CN" altLang="en-US" dirty="0">
                <a:sym typeface="Huawei Sans" panose="020C0503030203020204" pitchFamily="34" charset="0"/>
              </a:rPr>
              <a:t>，协助用户完成代码上传、提交训练作业、将训练日志获取到本地展示等，用户只需要专注于本地的代码开发即可。</a:t>
            </a:r>
          </a:p>
          <a:p>
            <a:r>
              <a:rPr lang="zh-CN" altLang="en-US" dirty="0">
                <a:sym typeface="Huawei Sans" panose="020C0503030203020204" pitchFamily="34" charset="0"/>
              </a:rPr>
              <a:t>支持</a:t>
            </a:r>
            <a:r>
              <a:rPr lang="en-US" altLang="zh-CN" dirty="0">
                <a:sym typeface="Huawei Sans" panose="020C0503030203020204" pitchFamily="34" charset="0"/>
              </a:rPr>
              <a:t>Windows</a:t>
            </a:r>
            <a:r>
              <a:rPr lang="zh-CN" altLang="en-US" dirty="0">
                <a:sym typeface="Huawei Sans" panose="020C0503030203020204" pitchFamily="34" charset="0"/>
              </a:rPr>
              <a:t>、</a:t>
            </a:r>
            <a:r>
              <a:rPr lang="en-US" altLang="zh-CN" dirty="0">
                <a:sym typeface="Huawei Sans" panose="020C0503030203020204" pitchFamily="34" charset="0"/>
              </a:rPr>
              <a:t>Linux</a:t>
            </a:r>
            <a:r>
              <a:rPr lang="zh-CN" altLang="en-US" dirty="0">
                <a:sym typeface="Huawei Sans" panose="020C0503030203020204" pitchFamily="34" charset="0"/>
              </a:rPr>
              <a:t>或</a:t>
            </a:r>
            <a:r>
              <a:rPr lang="en-US" altLang="zh-CN" dirty="0">
                <a:sym typeface="Huawei Sans" panose="020C0503030203020204" pitchFamily="34" charset="0"/>
              </a:rPr>
              <a:t>Mac</a:t>
            </a:r>
            <a:r>
              <a:rPr lang="zh-CN" altLang="en-US" dirty="0">
                <a:sym typeface="Huawei Sans" panose="020C0503030203020204" pitchFamily="34" charset="0"/>
              </a:rPr>
              <a:t>版本的</a:t>
            </a:r>
            <a:r>
              <a:rPr lang="en-US" altLang="zh-CN" dirty="0" err="1">
                <a:sym typeface="Huawei Sans" panose="020C0503030203020204" pitchFamily="34" charset="0"/>
              </a:rPr>
              <a:t>PyCharm</a:t>
            </a:r>
            <a:r>
              <a:rPr lang="zh-CN" altLang="en-US" dirty="0">
                <a:sym typeface="Huawei Sans" panose="020C0503030203020204" pitchFamily="34" charset="0"/>
              </a:rPr>
              <a:t>。</a:t>
            </a:r>
          </a:p>
          <a:p>
            <a:endParaRPr lang="zh-CN" altLang="en-US" dirty="0">
              <a:sym typeface="Huawei Sans" panose="020C0503030203020204" pitchFamily="34" charset="0"/>
            </a:endParaRPr>
          </a:p>
        </p:txBody>
      </p:sp>
      <p:pic>
        <p:nvPicPr>
          <p:cNvPr id="4" name="图片 3"/>
          <p:cNvPicPr>
            <a:picLocks noChangeAspect="1"/>
          </p:cNvPicPr>
          <p:nvPr/>
        </p:nvPicPr>
        <p:blipFill>
          <a:blip r:embed="rId3"/>
          <a:stretch>
            <a:fillRect/>
          </a:stretch>
        </p:blipFill>
        <p:spPr>
          <a:xfrm>
            <a:off x="2400944" y="3969060"/>
            <a:ext cx="7390111" cy="129614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自定义算法开发</a:t>
            </a:r>
            <a:r>
              <a:rPr lang="en-US" altLang="zh-CN" dirty="0" err="1">
                <a:sym typeface="Huawei Sans" panose="020C0503030203020204" pitchFamily="34" charset="0"/>
              </a:rPr>
              <a:t>MoXing</a:t>
            </a:r>
            <a:r>
              <a:rPr lang="zh-CN" altLang="en-US" dirty="0">
                <a:sym typeface="Huawei Sans" panose="020C0503030203020204" pitchFamily="34" charset="0"/>
              </a:rPr>
              <a:t>让开发更便捷</a:t>
            </a:r>
          </a:p>
        </p:txBody>
      </p:sp>
      <p:grpSp>
        <p:nvGrpSpPr>
          <p:cNvPr id="4" name="组合 3"/>
          <p:cNvGrpSpPr/>
          <p:nvPr/>
        </p:nvGrpSpPr>
        <p:grpSpPr>
          <a:xfrm>
            <a:off x="836954" y="1101848"/>
            <a:ext cx="9985317" cy="4797609"/>
            <a:chOff x="623109" y="977234"/>
            <a:chExt cx="7927489" cy="3598207"/>
          </a:xfrm>
        </p:grpSpPr>
        <p:pic>
          <p:nvPicPr>
            <p:cNvPr id="5" name="图片 4"/>
            <p:cNvPicPr>
              <a:picLocks noChangeAspect="1"/>
            </p:cNvPicPr>
            <p:nvPr/>
          </p:nvPicPr>
          <p:blipFill>
            <a:blip r:embed="rId3"/>
            <a:stretch>
              <a:fillRect/>
            </a:stretch>
          </p:blipFill>
          <p:spPr>
            <a:xfrm>
              <a:off x="4898396" y="1305316"/>
              <a:ext cx="3652202" cy="3270125"/>
            </a:xfrm>
            <a:prstGeom prst="rect">
              <a:avLst/>
            </a:prstGeom>
          </p:spPr>
        </p:pic>
        <p:sp>
          <p:nvSpPr>
            <p:cNvPr id="6" name="文本框 5"/>
            <p:cNvSpPr txBox="1"/>
            <p:nvPr/>
          </p:nvSpPr>
          <p:spPr>
            <a:xfrm>
              <a:off x="5138050" y="987950"/>
              <a:ext cx="3011762" cy="284742"/>
            </a:xfrm>
            <a:prstGeom prst="rect">
              <a:avLst/>
            </a:prstGeom>
            <a:noFill/>
          </p:spPr>
          <p:txBody>
            <a:bodyPr wrap="square" rtlCol="0">
              <a:spAutoFit/>
            </a:bodyPr>
            <a:lstStyle/>
            <a:p>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基于</a:t>
              </a:r>
              <a:r>
                <a:rPr lang="en-US" altLang="zh-CN" sz="1865" dirty="0" err="1">
                  <a:latin typeface="Huawei Sans" panose="020C0503030203020204" pitchFamily="34" charset="0"/>
                  <a:ea typeface="方正兰亭黑简体" panose="02000000000000000000" pitchFamily="2" charset="-122"/>
                  <a:cs typeface="+mn-ea"/>
                  <a:sym typeface="Huawei Sans" panose="020C0503030203020204" pitchFamily="34" charset="0"/>
                </a:rPr>
                <a:t>MoXing</a:t>
              </a:r>
              <a:r>
                <a:rPr lang="zh-CN" altLang="en-US" sz="1865" dirty="0">
                  <a:latin typeface="Huawei Sans" panose="020C0503030203020204" pitchFamily="34" charset="0"/>
                  <a:ea typeface="方正兰亭黑简体" panose="02000000000000000000" pitchFamily="2" charset="-122"/>
                  <a:cs typeface="+mn-ea"/>
                  <a:sym typeface="Huawei Sans" panose="020C0503030203020204" pitchFamily="34" charset="0"/>
                </a:rPr>
                <a:t>的样例代码：</a:t>
              </a:r>
              <a:endParaRPr lang="en-US" altLang="zh-CN" sz="1865"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矩形 25"/>
            <p:cNvSpPr/>
            <p:nvPr/>
          </p:nvSpPr>
          <p:spPr>
            <a:xfrm>
              <a:off x="1261363" y="977234"/>
              <a:ext cx="2472439" cy="284984"/>
            </a:xfrm>
            <a:prstGeom prst="rect">
              <a:avLst/>
            </a:prstGeom>
          </p:spPr>
          <p:txBody>
            <a:bodyPr wrap="square" lIns="91759" tIns="45880" rIns="91759" bIns="45880">
              <a:spAutoFit/>
            </a:bodyPr>
            <a:lstStyle/>
            <a:p>
              <a:pPr algn="ctr"/>
              <a:r>
                <a:rPr lang="en-US" altLang="zh-CN" sz="1865" b="1" dirty="0" err="1">
                  <a:latin typeface="Huawei Sans" panose="020C0503030203020204" pitchFamily="34" charset="0"/>
                  <a:ea typeface="方正兰亭黑简体" panose="02000000000000000000" pitchFamily="2" charset="-122"/>
                  <a:cs typeface="+mn-ea"/>
                  <a:sym typeface="Huawei Sans" panose="020C0503030203020204" pitchFamily="34" charset="0"/>
                </a:rPr>
                <a:t>MoXing</a:t>
              </a:r>
              <a:r>
                <a:rPr lang="zh-CN" altLang="en-US" sz="1865" b="1" dirty="0">
                  <a:latin typeface="Huawei Sans" panose="020C0503030203020204" pitchFamily="34" charset="0"/>
                  <a:ea typeface="方正兰亭黑简体" panose="02000000000000000000" pitchFamily="2" charset="-122"/>
                  <a:cs typeface="+mn-ea"/>
                  <a:sym typeface="Huawei Sans" panose="020C0503030203020204" pitchFamily="34" charset="0"/>
                </a:rPr>
                <a:t>让算法开发更简单</a:t>
              </a:r>
              <a:endParaRPr lang="en-US" altLang="zh-CN" sz="1865"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矩形 44"/>
            <p:cNvSpPr/>
            <p:nvPr/>
          </p:nvSpPr>
          <p:spPr>
            <a:xfrm>
              <a:off x="625333" y="2353177"/>
              <a:ext cx="1438984" cy="339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buClr>
                  <a:srgbClr val="CC9900"/>
                </a:buClr>
              </a:pPr>
              <a:r>
                <a:rPr lang="en-US" altLang="zh-CN" sz="133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TensorFlow</a:t>
              </a:r>
              <a:r>
                <a:rPr lang="en-US" altLang="zh-CN"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33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MXnet</a:t>
              </a:r>
              <a:endParaRPr lang="en-US"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矩形 44"/>
            <p:cNvSpPr/>
            <p:nvPr/>
          </p:nvSpPr>
          <p:spPr>
            <a:xfrm>
              <a:off x="625333" y="1969022"/>
              <a:ext cx="1438984" cy="339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buClr>
                  <a:srgbClr val="CC9900"/>
                </a:buClr>
              </a:pPr>
              <a:r>
                <a:rPr lang="en-US" altLang="zh-CN" sz="133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Keras</a:t>
              </a:r>
              <a:endParaRPr lang="en-US"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右箭头 9"/>
            <p:cNvSpPr/>
            <p:nvPr/>
          </p:nvSpPr>
          <p:spPr>
            <a:xfrm>
              <a:off x="2242617" y="1937286"/>
              <a:ext cx="654096" cy="393793"/>
            </a:xfrm>
            <a:prstGeom prst="rightArrow">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335">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矩形 44"/>
            <p:cNvSpPr/>
            <p:nvPr/>
          </p:nvSpPr>
          <p:spPr>
            <a:xfrm>
              <a:off x="623109" y="1584867"/>
              <a:ext cx="1438984" cy="339071"/>
            </a:xfrm>
            <a:prstGeom prst="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buClr>
                  <a:srgbClr val="CC9900"/>
                </a:buClr>
              </a:pPr>
              <a:r>
                <a:rPr lang="en-US" altLang="zh-CN"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App (200</a:t>
              </a:r>
              <a:r>
                <a:rPr lang="zh-CN" altLang="en-US"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行</a:t>
              </a:r>
              <a:r>
                <a:rPr lang="en-US" altLang="zh-CN"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矩形 44"/>
            <p:cNvSpPr/>
            <p:nvPr/>
          </p:nvSpPr>
          <p:spPr>
            <a:xfrm>
              <a:off x="3016534" y="2465602"/>
              <a:ext cx="1438984" cy="339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buClr>
                  <a:srgbClr val="CC9900"/>
                </a:buClr>
              </a:pPr>
              <a:r>
                <a:rPr lang="en-US" altLang="zh-CN" sz="133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TensorFlow</a:t>
              </a:r>
              <a:r>
                <a:rPr lang="en-US" altLang="zh-CN"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en-US" altLang="zh-CN" sz="133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MXnet</a:t>
              </a:r>
              <a:endParaRPr lang="en-US"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矩形 44"/>
            <p:cNvSpPr/>
            <p:nvPr/>
          </p:nvSpPr>
          <p:spPr>
            <a:xfrm>
              <a:off x="3016534" y="2081447"/>
              <a:ext cx="1438984" cy="33907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buClr>
                  <a:srgbClr val="CC9900"/>
                </a:buClr>
              </a:pPr>
              <a:r>
                <a:rPr lang="en-US" altLang="zh-CN" sz="133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Keras</a:t>
              </a:r>
              <a:endParaRPr lang="en-US"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矩形 44"/>
            <p:cNvSpPr/>
            <p:nvPr/>
          </p:nvSpPr>
          <p:spPr>
            <a:xfrm>
              <a:off x="3014310" y="1485728"/>
              <a:ext cx="1438984" cy="156851"/>
            </a:xfrm>
            <a:prstGeom prst="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buClr>
                  <a:srgbClr val="CC9900"/>
                </a:buClr>
              </a:pPr>
              <a:r>
                <a:rPr lang="en-US" altLang="zh-CN"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App (20</a:t>
              </a:r>
              <a:r>
                <a:rPr lang="zh-CN" altLang="en-US"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行</a:t>
              </a:r>
              <a:r>
                <a:rPr lang="en-US" altLang="zh-CN"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矩形 44"/>
            <p:cNvSpPr/>
            <p:nvPr/>
          </p:nvSpPr>
          <p:spPr>
            <a:xfrm>
              <a:off x="3014310" y="1689961"/>
              <a:ext cx="1438984" cy="339071"/>
            </a:xfrm>
            <a:prstGeom prst="rect">
              <a:avLst/>
            </a:prstGeom>
            <a:solidFill>
              <a:schemeClr val="accent6">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buClr>
                  <a:srgbClr val="CC9900"/>
                </a:buClr>
              </a:pPr>
              <a:r>
                <a:rPr lang="en-US" altLang="zh-CN" sz="1335" dirty="0" err="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rPr>
                <a:t>MoXing</a:t>
              </a:r>
              <a:endParaRPr lang="en-US" sz="1335"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矩形 15"/>
            <p:cNvSpPr/>
            <p:nvPr/>
          </p:nvSpPr>
          <p:spPr>
            <a:xfrm>
              <a:off x="1061610" y="3157800"/>
              <a:ext cx="3477018" cy="1177245"/>
            </a:xfrm>
            <a:prstGeom prst="rect">
              <a:avLst/>
            </a:prstGeom>
          </p:spPr>
          <p:txBody>
            <a:bodyPr wrap="square">
              <a:spAutoFit/>
            </a:bodyPr>
            <a:lstStyle/>
            <a:p>
              <a:pPr marL="381000" indent="-381000">
                <a:lnSpc>
                  <a:spcPct val="150000"/>
                </a:lnSpc>
                <a:buClr>
                  <a:schemeClr val="bg1">
                    <a:lumMod val="50000"/>
                  </a:schemeClr>
                </a:buClr>
                <a:buSzPct val="60000"/>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支持丰富模型库、优化算法和各类工具库；</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381000" indent="-381000">
                <a:lnSpc>
                  <a:spcPct val="150000"/>
                </a:lnSpc>
                <a:buClr>
                  <a:schemeClr val="bg1">
                    <a:lumMod val="50000"/>
                  </a:schemeClr>
                </a:buClr>
                <a:buSzPct val="60000"/>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自动超参数调优；</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381000" indent="-381000">
                <a:lnSpc>
                  <a:spcPct val="150000"/>
                </a:lnSpc>
                <a:buClr>
                  <a:schemeClr val="bg1">
                    <a:lumMod val="50000"/>
                  </a:schemeClr>
                </a:buClr>
                <a:buSzPct val="60000"/>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包含训练</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验证</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预测</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模型导出的整套框架；</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381000" indent="-381000">
                <a:lnSpc>
                  <a:spcPct val="150000"/>
                </a:lnSpc>
                <a:buClr>
                  <a:schemeClr val="bg1">
                    <a:lumMod val="50000"/>
                  </a:schemeClr>
                </a:buClr>
                <a:buSzPct val="60000"/>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一套代码自动实现单机及分布式化。</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自定义算法开发</a:t>
            </a:r>
            <a:r>
              <a:rPr lang="en-US" altLang="zh-CN" dirty="0" err="1">
                <a:sym typeface="Huawei Sans" panose="020C0503030203020204" pitchFamily="34" charset="0"/>
              </a:rPr>
              <a:t>MoXing</a:t>
            </a:r>
            <a:r>
              <a:rPr lang="zh-CN" altLang="en-US" dirty="0">
                <a:sym typeface="Huawei Sans" panose="020C0503030203020204" pitchFamily="34" charset="0"/>
              </a:rPr>
              <a:t>分布式集群加速</a:t>
            </a:r>
          </a:p>
        </p:txBody>
      </p:sp>
      <p:grpSp>
        <p:nvGrpSpPr>
          <p:cNvPr id="4" name="组合 3"/>
          <p:cNvGrpSpPr/>
          <p:nvPr/>
        </p:nvGrpSpPr>
        <p:grpSpPr>
          <a:xfrm rot="10800000">
            <a:off x="1992061" y="1650960"/>
            <a:ext cx="1516429" cy="1495018"/>
            <a:chOff x="8633108" y="989311"/>
            <a:chExt cx="1373142" cy="1353921"/>
          </a:xfrm>
        </p:grpSpPr>
        <p:pic>
          <p:nvPicPr>
            <p:cNvPr id="5" name="Picture 2" descr="X:\品执服务客户\华为\设计+制作\2017\8月\D-201708213-UBBF2017展台展示PPT美化-任冰鑫-1组\发言人+字体设计-黄晨星\文件\丁总\link\蓝\圆.png"/>
            <p:cNvPicPr>
              <a:picLocks noChangeAspect="1" noChangeArrowheads="1"/>
            </p:cNvPicPr>
            <p:nvPr/>
          </p:nvPicPr>
          <p:blipFill>
            <a:blip r:embed="rId3" cstate="screen"/>
            <a:srcRect/>
            <a:stretch>
              <a:fillRect/>
            </a:stretch>
          </p:blipFill>
          <p:spPr bwMode="auto">
            <a:xfrm>
              <a:off x="8721080" y="1062438"/>
              <a:ext cx="1194394" cy="1208016"/>
            </a:xfrm>
            <a:prstGeom prst="rect">
              <a:avLst/>
            </a:prstGeom>
            <a:noFill/>
            <a:extLst>
              <a:ext uri="{909E8E84-426E-40DD-AFC4-6F175D3DCCD1}">
                <a14:hiddenFill xmlns:a14="http://schemas.microsoft.com/office/drawing/2010/main">
                  <a:solidFill>
                    <a:srgbClr val="FFFFFF"/>
                  </a:solidFill>
                </a14:hiddenFill>
              </a:ext>
            </a:extLst>
          </p:spPr>
        </p:pic>
        <p:sp>
          <p:nvSpPr>
            <p:cNvPr id="6" name="空心弧 5"/>
            <p:cNvSpPr/>
            <p:nvPr/>
          </p:nvSpPr>
          <p:spPr>
            <a:xfrm rot="4792319" flipH="1">
              <a:off x="8642718" y="979701"/>
              <a:ext cx="1353921" cy="1373142"/>
            </a:xfrm>
            <a:prstGeom prst="blockArc">
              <a:avLst>
                <a:gd name="adj1" fmla="val 7551274"/>
                <a:gd name="adj2" fmla="val 2242399"/>
                <a:gd name="adj3" fmla="val 0"/>
              </a:avLst>
            </a:prstGeom>
            <a:noFill/>
            <a:ln w="25400" cap="flat" cmpd="sng" algn="ctr">
              <a:solidFill>
                <a:srgbClr val="1597FC">
                  <a:alpha val="50000"/>
                </a:srgbClr>
              </a:solidFill>
              <a:prstDash val="solid"/>
            </a:ln>
            <a:effectLst/>
          </p:spPr>
          <p:txBody>
            <a:bodyPr rtlCol="0" anchor="ctr"/>
            <a:lstStyle/>
            <a:p>
              <a:pPr algn="ctr" defTabSz="1934845"/>
              <a:endParaRPr lang="zh-CN" altLang="en-US"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7" name="Picture 2" descr="X:\品执服务客户\华为\设计+制作\2017\8月\D-201708213-UBBF2017展台展示PPT美化-任冰鑫-1组\发言人+字体设计-黄晨星\文件\丁总\link\蓝\圆.png"/>
          <p:cNvPicPr>
            <a:picLocks noChangeAspect="1" noChangeArrowheads="1"/>
          </p:cNvPicPr>
          <p:nvPr/>
        </p:nvPicPr>
        <p:blipFill>
          <a:blip r:embed="rId3" cstate="screen"/>
          <a:srcRect/>
          <a:stretch>
            <a:fillRect/>
          </a:stretch>
        </p:blipFill>
        <p:spPr bwMode="auto">
          <a:xfrm rot="10800000" flipH="1">
            <a:off x="9049090" y="1731322"/>
            <a:ext cx="1319028" cy="1333908"/>
          </a:xfrm>
          <a:prstGeom prst="rect">
            <a:avLst/>
          </a:prstGeom>
          <a:noFill/>
          <a:extLst>
            <a:ext uri="{909E8E84-426E-40DD-AFC4-6F175D3DCCD1}">
              <a14:hiddenFill xmlns:a14="http://schemas.microsoft.com/office/drawing/2010/main">
                <a:solidFill>
                  <a:srgbClr val="FFFFFF"/>
                </a:solidFill>
              </a14:hiddenFill>
            </a:ext>
          </a:extLst>
        </p:spPr>
      </p:pic>
      <p:sp>
        <p:nvSpPr>
          <p:cNvPr id="8" name="空心弧 7"/>
          <p:cNvSpPr/>
          <p:nvPr/>
        </p:nvSpPr>
        <p:spPr>
          <a:xfrm rot="6007681">
            <a:off x="8962643" y="1640253"/>
            <a:ext cx="1495018" cy="1516429"/>
          </a:xfrm>
          <a:prstGeom prst="blockArc">
            <a:avLst>
              <a:gd name="adj1" fmla="val 7551274"/>
              <a:gd name="adj2" fmla="val 2242399"/>
              <a:gd name="adj3" fmla="val 0"/>
            </a:avLst>
          </a:prstGeom>
          <a:noFill/>
          <a:ln w="25400" cap="flat" cmpd="sng" algn="ctr">
            <a:solidFill>
              <a:srgbClr val="1597FC">
                <a:alpha val="50000"/>
              </a:srgbClr>
            </a:solidFill>
            <a:prstDash val="solid"/>
          </a:ln>
          <a:effectLst/>
        </p:spPr>
        <p:txBody>
          <a:bodyPr rtlCol="0" anchor="ctr"/>
          <a:lstStyle/>
          <a:p>
            <a:pPr algn="ctr" defTabSz="1934845"/>
            <a:endParaRPr lang="zh-CN" altLang="en-US"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9" name="组合 8"/>
          <p:cNvGrpSpPr/>
          <p:nvPr/>
        </p:nvGrpSpPr>
        <p:grpSpPr>
          <a:xfrm rot="10800000" flipH="1">
            <a:off x="1973105" y="1622455"/>
            <a:ext cx="797024" cy="1549376"/>
            <a:chOff x="15063786" y="2387600"/>
            <a:chExt cx="1843980" cy="3544620"/>
          </a:xfrm>
          <a:noFill/>
        </p:grpSpPr>
        <p:sp>
          <p:nvSpPr>
            <p:cNvPr id="10" name="椭圆 9"/>
            <p:cNvSpPr/>
            <p:nvPr/>
          </p:nvSpPr>
          <p:spPr>
            <a:xfrm>
              <a:off x="16789414" y="2387600"/>
              <a:ext cx="101742" cy="101742"/>
            </a:xfrm>
            <a:prstGeom prst="ellipse">
              <a:avLst/>
            </a:prstGeom>
            <a:grpFill/>
            <a:ln w="25400" cap="flat" cmpd="sng" algn="ctr">
              <a:solidFill>
                <a:srgbClr val="1597FC"/>
              </a:solidFill>
              <a:prstDash val="solid"/>
            </a:ln>
            <a:effectLst/>
          </p:spPr>
          <p:txBody>
            <a:bodyPr rtlCol="0" anchor="ctr"/>
            <a:lstStyle/>
            <a:p>
              <a:pPr algn="ctr" defTabSz="1934845">
                <a:defRPr/>
              </a:pPr>
              <a:endParaRPr lang="zh-CN" altLang="en-US"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椭圆 10"/>
            <p:cNvSpPr/>
            <p:nvPr/>
          </p:nvSpPr>
          <p:spPr>
            <a:xfrm>
              <a:off x="15063786" y="4190574"/>
              <a:ext cx="101742" cy="101742"/>
            </a:xfrm>
            <a:prstGeom prst="ellipse">
              <a:avLst/>
            </a:prstGeom>
            <a:grpFill/>
            <a:ln w="25400" cap="flat" cmpd="sng" algn="ctr">
              <a:solidFill>
                <a:srgbClr val="1597FC"/>
              </a:solidFill>
              <a:prstDash val="solid"/>
            </a:ln>
            <a:effectLst/>
          </p:spPr>
          <p:txBody>
            <a:bodyPr rtlCol="0" anchor="ctr"/>
            <a:lstStyle/>
            <a:p>
              <a:pPr algn="ctr" defTabSz="1934845">
                <a:defRPr/>
              </a:pPr>
              <a:endParaRPr lang="zh-CN" altLang="en-US"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椭圆 11"/>
            <p:cNvSpPr/>
            <p:nvPr/>
          </p:nvSpPr>
          <p:spPr>
            <a:xfrm>
              <a:off x="16806024" y="5830478"/>
              <a:ext cx="101742" cy="101742"/>
            </a:xfrm>
            <a:prstGeom prst="ellipse">
              <a:avLst/>
            </a:prstGeom>
            <a:grpFill/>
            <a:ln w="25400" cap="flat" cmpd="sng" algn="ctr">
              <a:solidFill>
                <a:srgbClr val="1597FC"/>
              </a:solidFill>
              <a:prstDash val="solid"/>
            </a:ln>
            <a:effectLst/>
          </p:spPr>
          <p:txBody>
            <a:bodyPr rtlCol="0" anchor="ctr"/>
            <a:lstStyle/>
            <a:p>
              <a:pPr algn="ctr" defTabSz="1934845">
                <a:defRPr/>
              </a:pPr>
              <a:endParaRPr lang="zh-CN" altLang="en-US"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3" name="矩形 12"/>
          <p:cNvSpPr/>
          <p:nvPr/>
        </p:nvSpPr>
        <p:spPr>
          <a:xfrm>
            <a:off x="2173106" y="2359814"/>
            <a:ext cx="1064021" cy="472052"/>
          </a:xfrm>
          <a:prstGeom prst="rect">
            <a:avLst/>
          </a:prstGeom>
          <a:ln>
            <a:noFill/>
          </a:ln>
        </p:spPr>
        <p:txBody>
          <a:bodyPr wrap="square">
            <a:spAutoFit/>
          </a:bodyPr>
          <a:lstStyle/>
          <a:p>
            <a:pPr algn="ctr" defTabSz="914400">
              <a:lnSpc>
                <a:spcPct val="120000"/>
              </a:lnSpc>
              <a:defRPr/>
            </a:pPr>
            <a:r>
              <a:rPr kumimoji="1" lang="zh-CN" altLang="en-US" sz="2200" b="1" dirty="0">
                <a:latin typeface="Huawei Sans" panose="020C0503030203020204" pitchFamily="34" charset="0"/>
                <a:ea typeface="方正兰亭黑简体" panose="02000000000000000000" pitchFamily="2" charset="-122"/>
                <a:cs typeface="+mn-ea"/>
                <a:sym typeface="Huawei Sans" panose="020C0503030203020204" pitchFamily="34" charset="0"/>
              </a:rPr>
              <a:t>快</a:t>
            </a:r>
          </a:p>
        </p:txBody>
      </p:sp>
      <p:sp>
        <p:nvSpPr>
          <p:cNvPr id="14" name="矩形 13"/>
          <p:cNvSpPr/>
          <p:nvPr/>
        </p:nvSpPr>
        <p:spPr>
          <a:xfrm>
            <a:off x="803862" y="1257848"/>
            <a:ext cx="3495109" cy="338422"/>
          </a:xfrm>
          <a:prstGeom prst="rect">
            <a:avLst/>
          </a:prstGeom>
        </p:spPr>
        <p:txBody>
          <a:bodyPr wrap="square">
            <a:spAutoFit/>
          </a:bodyPr>
          <a:lstStyle/>
          <a:p>
            <a:pPr algn="ctr" defTabSz="914400"/>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训练 </a:t>
            </a:r>
            <a:r>
              <a:rPr lang="zh-CN" altLang="en-US" sz="1600" b="1">
                <a:latin typeface="Huawei Sans" panose="020C0503030203020204" pitchFamily="34" charset="0"/>
                <a:ea typeface="方正兰亭黑简体" panose="02000000000000000000" pitchFamily="2" charset="-122"/>
                <a:cs typeface="+mn-ea"/>
                <a:sym typeface="Huawei Sans" panose="020C0503030203020204" pitchFamily="34" charset="0"/>
              </a:rPr>
              <a:t>“周”  “小时”“分钟”</a:t>
            </a:r>
            <a:endPar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右箭头 14"/>
          <p:cNvSpPr/>
          <p:nvPr/>
        </p:nvSpPr>
        <p:spPr>
          <a:xfrm>
            <a:off x="2205864" y="1374377"/>
            <a:ext cx="152961" cy="11856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矩形 15"/>
          <p:cNvSpPr/>
          <p:nvPr/>
        </p:nvSpPr>
        <p:spPr>
          <a:xfrm>
            <a:off x="888498" y="2200992"/>
            <a:ext cx="1005010" cy="584547"/>
          </a:xfrm>
          <a:prstGeom prst="rect">
            <a:avLst/>
          </a:prstGeom>
        </p:spPr>
        <p:txBody>
          <a:bodyPr wrap="none">
            <a:spAutoFit/>
          </a:bodyPr>
          <a:lstStyle/>
          <a:p>
            <a:pPr algn="ctr" defTabSz="914400"/>
            <a:r>
              <a:rPr lang="zh-CN" altLang="en-US" sz="1600">
                <a:latin typeface="Huawei Sans" panose="020C0503030203020204" pitchFamily="34" charset="0"/>
                <a:ea typeface="方正兰亭黑简体" panose="02000000000000000000" pitchFamily="2" charset="-122"/>
                <a:cs typeface="+mn-ea"/>
                <a:sym typeface="Huawei Sans" panose="020C0503030203020204" pitchFamily="34" charset="0"/>
              </a:rPr>
              <a:t>算法优化</a:t>
            </a:r>
            <a:endParaRPr lang="en-US" altLang="zh-CN" sz="160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a:r>
              <a:rPr lang="zh-CN" altLang="en-US" sz="1600">
                <a:latin typeface="Huawei Sans" panose="020C0503030203020204" pitchFamily="34" charset="0"/>
                <a:ea typeface="方正兰亭黑简体" panose="02000000000000000000" pitchFamily="2" charset="-122"/>
                <a:cs typeface="+mn-ea"/>
                <a:sym typeface="Huawei Sans" panose="020C0503030203020204" pitchFamily="34" charset="0"/>
              </a:rPr>
              <a:t>平台优化</a:t>
            </a:r>
            <a:endPar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矩形 16"/>
          <p:cNvSpPr/>
          <p:nvPr/>
        </p:nvSpPr>
        <p:spPr>
          <a:xfrm>
            <a:off x="1798836" y="3222933"/>
            <a:ext cx="1840567" cy="584519"/>
          </a:xfrm>
          <a:prstGeom prst="rect">
            <a:avLst/>
          </a:prstGeom>
        </p:spPr>
        <p:txBody>
          <a:bodyPr wrap="none">
            <a:spAutoFit/>
          </a:bodyPr>
          <a:lstStyle/>
          <a:p>
            <a:pPr algn="ctr" defTabSz="914400"/>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千级</a:t>
            </a: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GPU</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规模集群</a:t>
            </a:r>
            <a:endPar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训练加速比</a:t>
            </a:r>
            <a:r>
              <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rPr>
              <a:t>0.8</a:t>
            </a:r>
            <a:endPar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矩形 17"/>
          <p:cNvSpPr/>
          <p:nvPr/>
        </p:nvSpPr>
        <p:spPr>
          <a:xfrm>
            <a:off x="9150729" y="2359814"/>
            <a:ext cx="1203558" cy="472052"/>
          </a:xfrm>
          <a:prstGeom prst="rect">
            <a:avLst/>
          </a:prstGeom>
          <a:ln>
            <a:noFill/>
          </a:ln>
        </p:spPr>
        <p:txBody>
          <a:bodyPr wrap="square">
            <a:spAutoFit/>
          </a:bodyPr>
          <a:lstStyle/>
          <a:p>
            <a:pPr algn="ctr" defTabSz="914400">
              <a:lnSpc>
                <a:spcPct val="120000"/>
              </a:lnSpc>
              <a:defRPr/>
            </a:pPr>
            <a:r>
              <a:rPr kumimoji="1" lang="zh-CN" altLang="en-US" sz="2200" b="1" dirty="0">
                <a:latin typeface="Huawei Sans" panose="020C0503030203020204" pitchFamily="34" charset="0"/>
                <a:ea typeface="方正兰亭黑简体" panose="02000000000000000000" pitchFamily="2" charset="-122"/>
                <a:cs typeface="+mn-ea"/>
                <a:sym typeface="Huawei Sans" panose="020C0503030203020204" pitchFamily="34" charset="0"/>
              </a:rPr>
              <a:t>简</a:t>
            </a:r>
          </a:p>
        </p:txBody>
      </p:sp>
      <p:pic>
        <p:nvPicPr>
          <p:cNvPr id="19" name="图片 18"/>
          <p:cNvPicPr>
            <a:picLocks noChangeAspect="1"/>
          </p:cNvPicPr>
          <p:nvPr/>
        </p:nvPicPr>
        <p:blipFill>
          <a:blip r:embed="rId4" cstate="screen"/>
          <a:stretch>
            <a:fillRect/>
          </a:stretch>
        </p:blipFill>
        <p:spPr>
          <a:xfrm>
            <a:off x="9604011" y="2007558"/>
            <a:ext cx="296990" cy="300340"/>
          </a:xfrm>
          <a:prstGeom prst="rect">
            <a:avLst/>
          </a:prstGeom>
        </p:spPr>
      </p:pic>
      <p:sp>
        <p:nvSpPr>
          <p:cNvPr id="20" name="矩形 19"/>
          <p:cNvSpPr/>
          <p:nvPr/>
        </p:nvSpPr>
        <p:spPr>
          <a:xfrm>
            <a:off x="8882016" y="1263757"/>
            <a:ext cx="1825429" cy="338422"/>
          </a:xfrm>
          <a:prstGeom prst="rect">
            <a:avLst/>
          </a:prstGeom>
        </p:spPr>
        <p:txBody>
          <a:bodyPr wrap="none" anchor="ctr">
            <a:spAutoFit/>
          </a:bodyPr>
          <a:lstStyle/>
          <a:p>
            <a:pPr algn="ctr" defTabSz="914400"/>
            <a:r>
              <a:rPr lang="zh-CN" altLang="en-US" sz="1600" b="1">
                <a:latin typeface="Huawei Sans" panose="020C0503030203020204" pitchFamily="34" charset="0"/>
                <a:ea typeface="方正兰亭黑简体" panose="02000000000000000000" pitchFamily="2" charset="-122"/>
                <a:cs typeface="+mn-ea"/>
                <a:sym typeface="Huawei Sans" panose="020C0503030203020204" pitchFamily="34" charset="0"/>
              </a:rPr>
              <a:t>预置的高效</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模型库</a:t>
            </a:r>
          </a:p>
        </p:txBody>
      </p:sp>
      <p:sp>
        <p:nvSpPr>
          <p:cNvPr id="21" name="矩形 20"/>
          <p:cNvSpPr/>
          <p:nvPr/>
        </p:nvSpPr>
        <p:spPr>
          <a:xfrm>
            <a:off x="9206627" y="3258382"/>
            <a:ext cx="1210116" cy="338422"/>
          </a:xfrm>
          <a:prstGeom prst="rect">
            <a:avLst/>
          </a:prstGeom>
        </p:spPr>
        <p:txBody>
          <a:bodyPr wrap="none">
            <a:spAutoFit/>
          </a:bodyPr>
          <a:lstStyle/>
          <a:p>
            <a:pPr algn="ctr" defTabSz="914400"/>
            <a:r>
              <a:rPr lang="zh-CN" altLang="en-US" sz="1600" b="1">
                <a:latin typeface="Huawei Sans" panose="020C0503030203020204" pitchFamily="34" charset="0"/>
                <a:ea typeface="方正兰亭黑简体" panose="02000000000000000000" pitchFamily="2" charset="-122"/>
                <a:cs typeface="+mn-ea"/>
                <a:sym typeface="Huawei Sans" panose="020C0503030203020204" pitchFamily="34" charset="0"/>
              </a:rPr>
              <a:t>自动化调</a:t>
            </a:r>
            <a:r>
              <a:rPr lang="zh-CN" altLang="en-US" sz="1600" b="1" dirty="0">
                <a:latin typeface="Huawei Sans" panose="020C0503030203020204" pitchFamily="34" charset="0"/>
                <a:ea typeface="方正兰亭黑简体" panose="02000000000000000000" pitchFamily="2" charset="-122"/>
                <a:cs typeface="+mn-ea"/>
                <a:sym typeface="Huawei Sans" panose="020C0503030203020204" pitchFamily="34" charset="0"/>
              </a:rPr>
              <a:t>参</a:t>
            </a:r>
          </a:p>
        </p:txBody>
      </p:sp>
      <p:sp>
        <p:nvSpPr>
          <p:cNvPr id="22" name="矩形 21"/>
          <p:cNvSpPr/>
          <p:nvPr/>
        </p:nvSpPr>
        <p:spPr>
          <a:xfrm>
            <a:off x="10368118" y="2107964"/>
            <a:ext cx="1238070" cy="687660"/>
          </a:xfrm>
          <a:prstGeom prst="rect">
            <a:avLst/>
          </a:prstGeom>
        </p:spPr>
        <p:txBody>
          <a:bodyPr wrap="square" lIns="193520" tIns="96760" rIns="193520" bIns="96760">
            <a:spAutoFit/>
          </a:bodyPr>
          <a:lstStyle/>
          <a:p>
            <a:pPr algn="ctr" defTabSz="914400"/>
            <a:r>
              <a:rPr lang="zh-CN" altLang="en-US" sz="1600">
                <a:latin typeface="Huawei Sans" panose="020C0503030203020204" pitchFamily="34" charset="0"/>
                <a:ea typeface="方正兰亭黑简体" panose="02000000000000000000" pitchFamily="2" charset="-122"/>
                <a:cs typeface="+mn-ea"/>
                <a:sym typeface="Huawei Sans" panose="020C0503030203020204" pitchFamily="34" charset="0"/>
              </a:rPr>
              <a:t>兼容开源</a:t>
            </a:r>
            <a:endParaRPr lang="en-US" altLang="zh-CN" sz="160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14400"/>
            <a:r>
              <a:rPr lang="zh-CN" altLang="en-US" sz="1600">
                <a:latin typeface="Huawei Sans" panose="020C0503030203020204" pitchFamily="34" charset="0"/>
                <a:ea typeface="方正兰亭黑简体" panose="02000000000000000000" pitchFamily="2" charset="-122"/>
                <a:cs typeface="+mn-ea"/>
                <a:sym typeface="Huawei Sans" panose="020C0503030203020204" pitchFamily="34" charset="0"/>
              </a:rPr>
              <a:t>自研算法</a:t>
            </a:r>
            <a:endPar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矩形 22"/>
          <p:cNvSpPr/>
          <p:nvPr/>
        </p:nvSpPr>
        <p:spPr>
          <a:xfrm>
            <a:off x="4190222" y="1232756"/>
            <a:ext cx="1443481" cy="353887"/>
          </a:xfrm>
          <a:prstGeom prst="rect">
            <a:avLst/>
          </a:prstGeom>
          <a:solidFill>
            <a:srgbClr val="00B0F0"/>
          </a:solidFill>
          <a:ln>
            <a:solidFill>
              <a:schemeClr val="tx1">
                <a:lumMod val="85000"/>
                <a:lumOff val="15000"/>
              </a:schemeClr>
            </a:solidFill>
          </a:ln>
        </p:spPr>
        <p:txBody>
          <a:bodyPr wrap="none" anchor="ctr" anchorCtr="0">
            <a:noAutofit/>
          </a:bodyPr>
          <a:lstStyle/>
          <a:p>
            <a:pPr algn="ctr" defTabSz="914400"/>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视觉</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矩形 23"/>
          <p:cNvSpPr/>
          <p:nvPr/>
        </p:nvSpPr>
        <p:spPr>
          <a:xfrm>
            <a:off x="7223686" y="1242051"/>
            <a:ext cx="1443481" cy="353887"/>
          </a:xfrm>
          <a:prstGeom prst="rect">
            <a:avLst/>
          </a:prstGeom>
          <a:solidFill>
            <a:srgbClr val="00B0F0"/>
          </a:solidFill>
          <a:ln>
            <a:solidFill>
              <a:schemeClr val="tx1">
                <a:lumMod val="85000"/>
                <a:lumOff val="15000"/>
              </a:schemeClr>
            </a:solidFill>
          </a:ln>
        </p:spPr>
        <p:txBody>
          <a:bodyPr wrap="none" anchor="ctr" anchorCtr="0">
            <a:noAutofit/>
          </a:bodyPr>
          <a:lstStyle/>
          <a:p>
            <a:pPr algn="ctr" defTabSz="914400"/>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自然语言</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矩形 24"/>
          <p:cNvSpPr/>
          <p:nvPr/>
        </p:nvSpPr>
        <p:spPr>
          <a:xfrm>
            <a:off x="5816792" y="1242050"/>
            <a:ext cx="1223805" cy="353887"/>
          </a:xfrm>
          <a:prstGeom prst="rect">
            <a:avLst/>
          </a:prstGeom>
          <a:solidFill>
            <a:srgbClr val="00B0F0"/>
          </a:solidFill>
          <a:ln>
            <a:solidFill>
              <a:schemeClr val="tx1">
                <a:lumMod val="85000"/>
                <a:lumOff val="15000"/>
              </a:schemeClr>
            </a:solidFill>
          </a:ln>
        </p:spPr>
        <p:txBody>
          <a:bodyPr wrap="none" anchor="ctr" anchorCtr="0">
            <a:noAutofit/>
          </a:bodyPr>
          <a:lstStyle/>
          <a:p>
            <a:pPr algn="ctr" defTabSz="914400"/>
            <a:r>
              <a:rPr lang="zh-CN" alt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语音</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6" name="组合 25"/>
          <p:cNvGrpSpPr/>
          <p:nvPr/>
        </p:nvGrpSpPr>
        <p:grpSpPr>
          <a:xfrm>
            <a:off x="2588146" y="2017417"/>
            <a:ext cx="279906" cy="280621"/>
            <a:chOff x="-360363" y="2193925"/>
            <a:chExt cx="1241426" cy="1244601"/>
          </a:xfrm>
          <a:solidFill>
            <a:schemeClr val="bg1"/>
          </a:solidFill>
        </p:grpSpPr>
        <p:sp>
          <p:nvSpPr>
            <p:cNvPr id="27" name="Freeform 6"/>
            <p:cNvSpPr>
              <a:spLocks noEditPoints="1"/>
            </p:cNvSpPr>
            <p:nvPr/>
          </p:nvSpPr>
          <p:spPr bwMode="auto">
            <a:xfrm>
              <a:off x="-360363" y="2193925"/>
              <a:ext cx="1241426" cy="1244601"/>
            </a:xfrm>
            <a:custGeom>
              <a:avLst/>
              <a:gdLst>
                <a:gd name="T0" fmla="*/ 277 w 331"/>
                <a:gd name="T1" fmla="*/ 185 h 332"/>
                <a:gd name="T2" fmla="*/ 323 w 331"/>
                <a:gd name="T3" fmla="*/ 9 h 332"/>
                <a:gd name="T4" fmla="*/ 146 w 331"/>
                <a:gd name="T5" fmla="*/ 55 h 332"/>
                <a:gd name="T6" fmla="*/ 63 w 331"/>
                <a:gd name="T7" fmla="*/ 71 h 332"/>
                <a:gd name="T8" fmla="*/ 6 w 331"/>
                <a:gd name="T9" fmla="*/ 145 h 332"/>
                <a:gd name="T10" fmla="*/ 5 w 331"/>
                <a:gd name="T11" fmla="*/ 180 h 332"/>
                <a:gd name="T12" fmla="*/ 5 w 331"/>
                <a:gd name="T13" fmla="*/ 180 h 332"/>
                <a:gd name="T14" fmla="*/ 63 w 331"/>
                <a:gd name="T15" fmla="*/ 169 h 332"/>
                <a:gd name="T16" fmla="*/ 41 w 331"/>
                <a:gd name="T17" fmla="*/ 216 h 332"/>
                <a:gd name="T18" fmla="*/ 20 w 331"/>
                <a:gd name="T19" fmla="*/ 304 h 332"/>
                <a:gd name="T20" fmla="*/ 27 w 331"/>
                <a:gd name="T21" fmla="*/ 311 h 332"/>
                <a:gd name="T22" fmla="*/ 115 w 331"/>
                <a:gd name="T23" fmla="*/ 290 h 332"/>
                <a:gd name="T24" fmla="*/ 163 w 331"/>
                <a:gd name="T25" fmla="*/ 267 h 332"/>
                <a:gd name="T26" fmla="*/ 152 w 331"/>
                <a:gd name="T27" fmla="*/ 327 h 332"/>
                <a:gd name="T28" fmla="*/ 152 w 331"/>
                <a:gd name="T29" fmla="*/ 327 h 332"/>
                <a:gd name="T30" fmla="*/ 187 w 331"/>
                <a:gd name="T31" fmla="*/ 326 h 332"/>
                <a:gd name="T32" fmla="*/ 261 w 331"/>
                <a:gd name="T33" fmla="*/ 269 h 332"/>
                <a:gd name="T34" fmla="*/ 316 w 331"/>
                <a:gd name="T35" fmla="*/ 15 h 332"/>
                <a:gd name="T36" fmla="*/ 309 w 331"/>
                <a:gd name="T37" fmla="*/ 105 h 332"/>
                <a:gd name="T38" fmla="*/ 301 w 331"/>
                <a:gd name="T39" fmla="*/ 9 h 332"/>
                <a:gd name="T40" fmla="*/ 68 w 331"/>
                <a:gd name="T41" fmla="*/ 78 h 332"/>
                <a:gd name="T42" fmla="*/ 136 w 331"/>
                <a:gd name="T43" fmla="*/ 64 h 332"/>
                <a:gd name="T44" fmla="*/ 68 w 331"/>
                <a:gd name="T45" fmla="*/ 160 h 332"/>
                <a:gd name="T46" fmla="*/ 58 w 331"/>
                <a:gd name="T47" fmla="*/ 303 h 332"/>
                <a:gd name="T48" fmla="*/ 28 w 331"/>
                <a:gd name="T49" fmla="*/ 273 h 332"/>
                <a:gd name="T50" fmla="*/ 74 w 331"/>
                <a:gd name="T51" fmla="*/ 204 h 332"/>
                <a:gd name="T52" fmla="*/ 84 w 331"/>
                <a:gd name="T53" fmla="*/ 211 h 332"/>
                <a:gd name="T54" fmla="*/ 52 w 331"/>
                <a:gd name="T55" fmla="*/ 253 h 332"/>
                <a:gd name="T56" fmla="*/ 55 w 331"/>
                <a:gd name="T57" fmla="*/ 276 h 332"/>
                <a:gd name="T58" fmla="*/ 78 w 331"/>
                <a:gd name="T59" fmla="*/ 279 h 332"/>
                <a:gd name="T60" fmla="*/ 120 w 331"/>
                <a:gd name="T61" fmla="*/ 248 h 332"/>
                <a:gd name="T62" fmla="*/ 127 w 331"/>
                <a:gd name="T63" fmla="*/ 257 h 332"/>
                <a:gd name="T64" fmla="*/ 58 w 331"/>
                <a:gd name="T65" fmla="*/ 303 h 332"/>
                <a:gd name="T66" fmla="*/ 101 w 331"/>
                <a:gd name="T67" fmla="*/ 260 h 332"/>
                <a:gd name="T68" fmla="*/ 62 w 331"/>
                <a:gd name="T69" fmla="*/ 269 h 332"/>
                <a:gd name="T70" fmla="*/ 71 w 331"/>
                <a:gd name="T71" fmla="*/ 230 h 332"/>
                <a:gd name="T72" fmla="*/ 90 w 331"/>
                <a:gd name="T73" fmla="*/ 218 h 332"/>
                <a:gd name="T74" fmla="*/ 111 w 331"/>
                <a:gd name="T75" fmla="*/ 243 h 332"/>
                <a:gd name="T76" fmla="*/ 77 w 331"/>
                <a:gd name="T77" fmla="*/ 192 h 332"/>
                <a:gd name="T78" fmla="*/ 108 w 331"/>
                <a:gd name="T79" fmla="*/ 113 h 332"/>
                <a:gd name="T80" fmla="*/ 216 w 331"/>
                <a:gd name="T81" fmla="*/ 25 h 332"/>
                <a:gd name="T82" fmla="*/ 261 w 331"/>
                <a:gd name="T83" fmla="*/ 189 h 332"/>
                <a:gd name="T84" fmla="*/ 164 w 331"/>
                <a:gd name="T85" fmla="*/ 257 h 332"/>
                <a:gd name="T86" fmla="*/ 216 w 331"/>
                <a:gd name="T87" fmla="*/ 301 h 332"/>
                <a:gd name="T88" fmla="*/ 161 w 331"/>
                <a:gd name="T89" fmla="*/ 320 h 332"/>
                <a:gd name="T90" fmla="*/ 172 w 331"/>
                <a:gd name="T91" fmla="*/ 263 h 332"/>
                <a:gd name="T92" fmla="*/ 267 w 331"/>
                <a:gd name="T93" fmla="*/ 195 h 332"/>
                <a:gd name="T94" fmla="*/ 254 w 331"/>
                <a:gd name="T95" fmla="*/ 26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1" h="332">
                  <a:moveTo>
                    <a:pt x="261" y="269"/>
                  </a:moveTo>
                  <a:cubicBezTo>
                    <a:pt x="286" y="237"/>
                    <a:pt x="285" y="204"/>
                    <a:pt x="277" y="185"/>
                  </a:cubicBezTo>
                  <a:cubicBezTo>
                    <a:pt x="330" y="122"/>
                    <a:pt x="331" y="34"/>
                    <a:pt x="331" y="30"/>
                  </a:cubicBezTo>
                  <a:cubicBezTo>
                    <a:pt x="331" y="22"/>
                    <a:pt x="328" y="14"/>
                    <a:pt x="323" y="9"/>
                  </a:cubicBezTo>
                  <a:cubicBezTo>
                    <a:pt x="317" y="3"/>
                    <a:pt x="309" y="0"/>
                    <a:pt x="301" y="0"/>
                  </a:cubicBezTo>
                  <a:cubicBezTo>
                    <a:pt x="297" y="0"/>
                    <a:pt x="209" y="1"/>
                    <a:pt x="146" y="55"/>
                  </a:cubicBezTo>
                  <a:cubicBezTo>
                    <a:pt x="139" y="52"/>
                    <a:pt x="127" y="49"/>
                    <a:pt x="111" y="50"/>
                  </a:cubicBezTo>
                  <a:cubicBezTo>
                    <a:pt x="94" y="52"/>
                    <a:pt x="78" y="59"/>
                    <a:pt x="63" y="71"/>
                  </a:cubicBezTo>
                  <a:cubicBezTo>
                    <a:pt x="46" y="84"/>
                    <a:pt x="33" y="98"/>
                    <a:pt x="23" y="112"/>
                  </a:cubicBezTo>
                  <a:cubicBezTo>
                    <a:pt x="15" y="123"/>
                    <a:pt x="9" y="134"/>
                    <a:pt x="6" y="145"/>
                  </a:cubicBezTo>
                  <a:cubicBezTo>
                    <a:pt x="0" y="165"/>
                    <a:pt x="4" y="177"/>
                    <a:pt x="4" y="178"/>
                  </a:cubicBezTo>
                  <a:cubicBezTo>
                    <a:pt x="4" y="179"/>
                    <a:pt x="4" y="179"/>
                    <a:pt x="5" y="180"/>
                  </a:cubicBezTo>
                  <a:cubicBezTo>
                    <a:pt x="5" y="180"/>
                    <a:pt x="5" y="180"/>
                    <a:pt x="5" y="180"/>
                  </a:cubicBezTo>
                  <a:cubicBezTo>
                    <a:pt x="5" y="180"/>
                    <a:pt x="5" y="180"/>
                    <a:pt x="5" y="180"/>
                  </a:cubicBezTo>
                  <a:cubicBezTo>
                    <a:pt x="7" y="182"/>
                    <a:pt x="8" y="182"/>
                    <a:pt x="10" y="181"/>
                  </a:cubicBezTo>
                  <a:cubicBezTo>
                    <a:pt x="10" y="181"/>
                    <a:pt x="41" y="170"/>
                    <a:pt x="63" y="169"/>
                  </a:cubicBezTo>
                  <a:cubicBezTo>
                    <a:pt x="61" y="178"/>
                    <a:pt x="63" y="189"/>
                    <a:pt x="69" y="196"/>
                  </a:cubicBezTo>
                  <a:cubicBezTo>
                    <a:pt x="59" y="201"/>
                    <a:pt x="50" y="207"/>
                    <a:pt x="41" y="216"/>
                  </a:cubicBezTo>
                  <a:cubicBezTo>
                    <a:pt x="28" y="229"/>
                    <a:pt x="20" y="248"/>
                    <a:pt x="19" y="272"/>
                  </a:cubicBezTo>
                  <a:cubicBezTo>
                    <a:pt x="17" y="289"/>
                    <a:pt x="19" y="303"/>
                    <a:pt x="20" y="304"/>
                  </a:cubicBezTo>
                  <a:cubicBezTo>
                    <a:pt x="20" y="306"/>
                    <a:pt x="21" y="308"/>
                    <a:pt x="22" y="309"/>
                  </a:cubicBezTo>
                  <a:cubicBezTo>
                    <a:pt x="23" y="310"/>
                    <a:pt x="25" y="311"/>
                    <a:pt x="27" y="311"/>
                  </a:cubicBezTo>
                  <a:cubicBezTo>
                    <a:pt x="28" y="312"/>
                    <a:pt x="42" y="314"/>
                    <a:pt x="59" y="313"/>
                  </a:cubicBezTo>
                  <a:cubicBezTo>
                    <a:pt x="83" y="311"/>
                    <a:pt x="102" y="303"/>
                    <a:pt x="115" y="290"/>
                  </a:cubicBezTo>
                  <a:cubicBezTo>
                    <a:pt x="124" y="281"/>
                    <a:pt x="130" y="272"/>
                    <a:pt x="135" y="262"/>
                  </a:cubicBezTo>
                  <a:cubicBezTo>
                    <a:pt x="143" y="269"/>
                    <a:pt x="153" y="271"/>
                    <a:pt x="163" y="267"/>
                  </a:cubicBezTo>
                  <a:cubicBezTo>
                    <a:pt x="163" y="290"/>
                    <a:pt x="151" y="322"/>
                    <a:pt x="151" y="322"/>
                  </a:cubicBezTo>
                  <a:cubicBezTo>
                    <a:pt x="150" y="324"/>
                    <a:pt x="151" y="325"/>
                    <a:pt x="152" y="327"/>
                  </a:cubicBezTo>
                  <a:cubicBezTo>
                    <a:pt x="152" y="327"/>
                    <a:pt x="152" y="327"/>
                    <a:pt x="152" y="327"/>
                  </a:cubicBezTo>
                  <a:cubicBezTo>
                    <a:pt x="152" y="327"/>
                    <a:pt x="152" y="327"/>
                    <a:pt x="152" y="327"/>
                  </a:cubicBezTo>
                  <a:cubicBezTo>
                    <a:pt x="153" y="328"/>
                    <a:pt x="153" y="328"/>
                    <a:pt x="154" y="328"/>
                  </a:cubicBezTo>
                  <a:cubicBezTo>
                    <a:pt x="155" y="328"/>
                    <a:pt x="167" y="332"/>
                    <a:pt x="187" y="326"/>
                  </a:cubicBezTo>
                  <a:cubicBezTo>
                    <a:pt x="198" y="323"/>
                    <a:pt x="209" y="317"/>
                    <a:pt x="221" y="309"/>
                  </a:cubicBezTo>
                  <a:cubicBezTo>
                    <a:pt x="234" y="299"/>
                    <a:pt x="248" y="286"/>
                    <a:pt x="261" y="269"/>
                  </a:cubicBezTo>
                  <a:close/>
                  <a:moveTo>
                    <a:pt x="301" y="9"/>
                  </a:moveTo>
                  <a:cubicBezTo>
                    <a:pt x="307" y="9"/>
                    <a:pt x="312" y="11"/>
                    <a:pt x="316" y="15"/>
                  </a:cubicBezTo>
                  <a:cubicBezTo>
                    <a:pt x="320" y="19"/>
                    <a:pt x="322" y="25"/>
                    <a:pt x="322" y="30"/>
                  </a:cubicBezTo>
                  <a:cubicBezTo>
                    <a:pt x="322" y="32"/>
                    <a:pt x="322" y="66"/>
                    <a:pt x="309" y="105"/>
                  </a:cubicBezTo>
                  <a:cubicBezTo>
                    <a:pt x="226" y="22"/>
                    <a:pt x="226" y="22"/>
                    <a:pt x="226" y="22"/>
                  </a:cubicBezTo>
                  <a:cubicBezTo>
                    <a:pt x="265" y="9"/>
                    <a:pt x="299" y="9"/>
                    <a:pt x="301" y="9"/>
                  </a:cubicBezTo>
                  <a:close/>
                  <a:moveTo>
                    <a:pt x="12" y="171"/>
                  </a:moveTo>
                  <a:cubicBezTo>
                    <a:pt x="11" y="158"/>
                    <a:pt x="14" y="122"/>
                    <a:pt x="68" y="78"/>
                  </a:cubicBezTo>
                  <a:cubicBezTo>
                    <a:pt x="94" y="58"/>
                    <a:pt x="121" y="56"/>
                    <a:pt x="138" y="62"/>
                  </a:cubicBezTo>
                  <a:cubicBezTo>
                    <a:pt x="137" y="63"/>
                    <a:pt x="136" y="63"/>
                    <a:pt x="136" y="64"/>
                  </a:cubicBezTo>
                  <a:cubicBezTo>
                    <a:pt x="125" y="75"/>
                    <a:pt x="113" y="89"/>
                    <a:pt x="100" y="108"/>
                  </a:cubicBezTo>
                  <a:cubicBezTo>
                    <a:pt x="90" y="123"/>
                    <a:pt x="79" y="140"/>
                    <a:pt x="68" y="160"/>
                  </a:cubicBezTo>
                  <a:cubicBezTo>
                    <a:pt x="48" y="159"/>
                    <a:pt x="23" y="167"/>
                    <a:pt x="12" y="171"/>
                  </a:cubicBezTo>
                  <a:close/>
                  <a:moveTo>
                    <a:pt x="58" y="303"/>
                  </a:moveTo>
                  <a:cubicBezTo>
                    <a:pt x="43" y="304"/>
                    <a:pt x="31" y="303"/>
                    <a:pt x="29" y="302"/>
                  </a:cubicBezTo>
                  <a:cubicBezTo>
                    <a:pt x="28" y="300"/>
                    <a:pt x="27" y="288"/>
                    <a:pt x="28" y="273"/>
                  </a:cubicBezTo>
                  <a:cubicBezTo>
                    <a:pt x="29" y="251"/>
                    <a:pt x="36" y="234"/>
                    <a:pt x="47" y="223"/>
                  </a:cubicBezTo>
                  <a:cubicBezTo>
                    <a:pt x="56" y="214"/>
                    <a:pt x="65" y="208"/>
                    <a:pt x="74" y="204"/>
                  </a:cubicBezTo>
                  <a:cubicBezTo>
                    <a:pt x="74" y="204"/>
                    <a:pt x="75" y="204"/>
                    <a:pt x="75" y="203"/>
                  </a:cubicBezTo>
                  <a:cubicBezTo>
                    <a:pt x="84" y="211"/>
                    <a:pt x="84" y="211"/>
                    <a:pt x="84" y="211"/>
                  </a:cubicBezTo>
                  <a:cubicBezTo>
                    <a:pt x="77" y="213"/>
                    <a:pt x="70" y="217"/>
                    <a:pt x="64" y="224"/>
                  </a:cubicBezTo>
                  <a:cubicBezTo>
                    <a:pt x="57" y="231"/>
                    <a:pt x="53" y="241"/>
                    <a:pt x="52" y="253"/>
                  </a:cubicBezTo>
                  <a:cubicBezTo>
                    <a:pt x="51" y="263"/>
                    <a:pt x="52" y="270"/>
                    <a:pt x="53" y="271"/>
                  </a:cubicBezTo>
                  <a:cubicBezTo>
                    <a:pt x="53" y="273"/>
                    <a:pt x="54" y="275"/>
                    <a:pt x="55" y="276"/>
                  </a:cubicBezTo>
                  <a:cubicBezTo>
                    <a:pt x="56" y="277"/>
                    <a:pt x="58" y="278"/>
                    <a:pt x="60" y="279"/>
                  </a:cubicBezTo>
                  <a:cubicBezTo>
                    <a:pt x="61" y="279"/>
                    <a:pt x="68" y="280"/>
                    <a:pt x="78" y="279"/>
                  </a:cubicBezTo>
                  <a:cubicBezTo>
                    <a:pt x="90" y="278"/>
                    <a:pt x="100" y="274"/>
                    <a:pt x="108" y="267"/>
                  </a:cubicBezTo>
                  <a:cubicBezTo>
                    <a:pt x="114" y="261"/>
                    <a:pt x="118" y="254"/>
                    <a:pt x="120" y="248"/>
                  </a:cubicBezTo>
                  <a:cubicBezTo>
                    <a:pt x="128" y="256"/>
                    <a:pt x="128" y="256"/>
                    <a:pt x="128" y="256"/>
                  </a:cubicBezTo>
                  <a:cubicBezTo>
                    <a:pt x="127" y="256"/>
                    <a:pt x="127" y="257"/>
                    <a:pt x="127" y="257"/>
                  </a:cubicBezTo>
                  <a:cubicBezTo>
                    <a:pt x="123" y="266"/>
                    <a:pt x="117" y="275"/>
                    <a:pt x="108" y="284"/>
                  </a:cubicBezTo>
                  <a:cubicBezTo>
                    <a:pt x="97" y="295"/>
                    <a:pt x="80" y="302"/>
                    <a:pt x="58" y="303"/>
                  </a:cubicBezTo>
                  <a:close/>
                  <a:moveTo>
                    <a:pt x="111" y="243"/>
                  </a:moveTo>
                  <a:cubicBezTo>
                    <a:pt x="110" y="249"/>
                    <a:pt x="107" y="255"/>
                    <a:pt x="101" y="260"/>
                  </a:cubicBezTo>
                  <a:cubicBezTo>
                    <a:pt x="97" y="264"/>
                    <a:pt x="90" y="269"/>
                    <a:pt x="77" y="270"/>
                  </a:cubicBezTo>
                  <a:cubicBezTo>
                    <a:pt x="69" y="270"/>
                    <a:pt x="63" y="270"/>
                    <a:pt x="62" y="269"/>
                  </a:cubicBezTo>
                  <a:cubicBezTo>
                    <a:pt x="61" y="268"/>
                    <a:pt x="61" y="262"/>
                    <a:pt x="61" y="254"/>
                  </a:cubicBezTo>
                  <a:cubicBezTo>
                    <a:pt x="62" y="241"/>
                    <a:pt x="67" y="234"/>
                    <a:pt x="71" y="230"/>
                  </a:cubicBezTo>
                  <a:cubicBezTo>
                    <a:pt x="76" y="225"/>
                    <a:pt x="82" y="221"/>
                    <a:pt x="88" y="220"/>
                  </a:cubicBezTo>
                  <a:cubicBezTo>
                    <a:pt x="89" y="219"/>
                    <a:pt x="90" y="219"/>
                    <a:pt x="90" y="218"/>
                  </a:cubicBezTo>
                  <a:cubicBezTo>
                    <a:pt x="113" y="241"/>
                    <a:pt x="113" y="241"/>
                    <a:pt x="113" y="241"/>
                  </a:cubicBezTo>
                  <a:cubicBezTo>
                    <a:pt x="112" y="241"/>
                    <a:pt x="112" y="242"/>
                    <a:pt x="111" y="243"/>
                  </a:cubicBezTo>
                  <a:close/>
                  <a:moveTo>
                    <a:pt x="139" y="254"/>
                  </a:moveTo>
                  <a:cubicBezTo>
                    <a:pt x="77" y="192"/>
                    <a:pt x="77" y="192"/>
                    <a:pt x="77" y="192"/>
                  </a:cubicBezTo>
                  <a:cubicBezTo>
                    <a:pt x="71" y="185"/>
                    <a:pt x="69" y="175"/>
                    <a:pt x="74" y="167"/>
                  </a:cubicBezTo>
                  <a:cubicBezTo>
                    <a:pt x="86" y="146"/>
                    <a:pt x="97" y="128"/>
                    <a:pt x="108" y="113"/>
                  </a:cubicBezTo>
                  <a:cubicBezTo>
                    <a:pt x="121" y="95"/>
                    <a:pt x="132" y="81"/>
                    <a:pt x="142" y="71"/>
                  </a:cubicBezTo>
                  <a:cubicBezTo>
                    <a:pt x="164" y="48"/>
                    <a:pt x="191" y="34"/>
                    <a:pt x="216" y="25"/>
                  </a:cubicBezTo>
                  <a:cubicBezTo>
                    <a:pt x="306" y="115"/>
                    <a:pt x="306" y="115"/>
                    <a:pt x="306" y="115"/>
                  </a:cubicBezTo>
                  <a:cubicBezTo>
                    <a:pt x="297" y="140"/>
                    <a:pt x="283" y="167"/>
                    <a:pt x="261" y="189"/>
                  </a:cubicBezTo>
                  <a:cubicBezTo>
                    <a:pt x="250" y="199"/>
                    <a:pt x="236" y="211"/>
                    <a:pt x="218" y="223"/>
                  </a:cubicBezTo>
                  <a:cubicBezTo>
                    <a:pt x="203" y="234"/>
                    <a:pt x="185" y="245"/>
                    <a:pt x="164" y="257"/>
                  </a:cubicBezTo>
                  <a:cubicBezTo>
                    <a:pt x="156" y="262"/>
                    <a:pt x="146" y="260"/>
                    <a:pt x="139" y="254"/>
                  </a:cubicBezTo>
                  <a:close/>
                  <a:moveTo>
                    <a:pt x="216" y="301"/>
                  </a:moveTo>
                  <a:cubicBezTo>
                    <a:pt x="205" y="309"/>
                    <a:pt x="195" y="314"/>
                    <a:pt x="185" y="317"/>
                  </a:cubicBezTo>
                  <a:cubicBezTo>
                    <a:pt x="175" y="320"/>
                    <a:pt x="167" y="320"/>
                    <a:pt x="161" y="320"/>
                  </a:cubicBezTo>
                  <a:cubicBezTo>
                    <a:pt x="163" y="316"/>
                    <a:pt x="165" y="310"/>
                    <a:pt x="166" y="303"/>
                  </a:cubicBezTo>
                  <a:cubicBezTo>
                    <a:pt x="171" y="287"/>
                    <a:pt x="173" y="273"/>
                    <a:pt x="172" y="263"/>
                  </a:cubicBezTo>
                  <a:cubicBezTo>
                    <a:pt x="192" y="252"/>
                    <a:pt x="209" y="241"/>
                    <a:pt x="223" y="231"/>
                  </a:cubicBezTo>
                  <a:cubicBezTo>
                    <a:pt x="242" y="218"/>
                    <a:pt x="256" y="206"/>
                    <a:pt x="267" y="195"/>
                  </a:cubicBezTo>
                  <a:cubicBezTo>
                    <a:pt x="268" y="194"/>
                    <a:pt x="269" y="193"/>
                    <a:pt x="270" y="193"/>
                  </a:cubicBezTo>
                  <a:cubicBezTo>
                    <a:pt x="276" y="210"/>
                    <a:pt x="275" y="237"/>
                    <a:pt x="254" y="264"/>
                  </a:cubicBezTo>
                  <a:cubicBezTo>
                    <a:pt x="241" y="279"/>
                    <a:pt x="229" y="292"/>
                    <a:pt x="216" y="301"/>
                  </a:cubicBezTo>
                  <a:close/>
                </a:path>
              </a:pathLst>
            </a:custGeom>
            <a:grpFill/>
            <a:ln w="9525">
              <a:solidFill>
                <a:schemeClr val="bg1"/>
              </a:solidFill>
              <a:round/>
            </a:ln>
          </p:spPr>
          <p:txBody>
            <a:bodyPr vert="horz" wrap="square" lIns="91425" tIns="45713" rIns="91425" bIns="45713" numCol="1" anchor="t" anchorCtr="0" compatLnSpc="1"/>
            <a:lstStyle/>
            <a:p>
              <a:pPr defTabSz="914400"/>
              <a:endParaRPr lang="zh-CN" altLang="en-US" sz="1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Freeform 7"/>
            <p:cNvSpPr>
              <a:spLocks noEditPoints="1"/>
            </p:cNvSpPr>
            <p:nvPr/>
          </p:nvSpPr>
          <p:spPr bwMode="auto">
            <a:xfrm>
              <a:off x="242888" y="2452688"/>
              <a:ext cx="379413" cy="379413"/>
            </a:xfrm>
            <a:custGeom>
              <a:avLst/>
              <a:gdLst>
                <a:gd name="T0" fmla="*/ 83 w 101"/>
                <a:gd name="T1" fmla="*/ 18 h 101"/>
                <a:gd name="T2" fmla="*/ 18 w 101"/>
                <a:gd name="T3" fmla="*/ 18 h 101"/>
                <a:gd name="T4" fmla="*/ 18 w 101"/>
                <a:gd name="T5" fmla="*/ 83 h 101"/>
                <a:gd name="T6" fmla="*/ 83 w 101"/>
                <a:gd name="T7" fmla="*/ 83 h 101"/>
                <a:gd name="T8" fmla="*/ 83 w 101"/>
                <a:gd name="T9" fmla="*/ 18 h 101"/>
                <a:gd name="T10" fmla="*/ 24 w 101"/>
                <a:gd name="T11" fmla="*/ 77 h 101"/>
                <a:gd name="T12" fmla="*/ 24 w 101"/>
                <a:gd name="T13" fmla="*/ 25 h 101"/>
                <a:gd name="T14" fmla="*/ 76 w 101"/>
                <a:gd name="T15" fmla="*/ 25 h 101"/>
                <a:gd name="T16" fmla="*/ 76 w 101"/>
                <a:gd name="T17" fmla="*/ 77 h 101"/>
                <a:gd name="T18" fmla="*/ 24 w 101"/>
                <a:gd name="T19" fmla="*/ 7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1">
                  <a:moveTo>
                    <a:pt x="83" y="18"/>
                  </a:moveTo>
                  <a:cubicBezTo>
                    <a:pt x="65" y="0"/>
                    <a:pt x="36" y="0"/>
                    <a:pt x="18" y="18"/>
                  </a:cubicBezTo>
                  <a:cubicBezTo>
                    <a:pt x="0" y="36"/>
                    <a:pt x="0" y="65"/>
                    <a:pt x="18" y="83"/>
                  </a:cubicBezTo>
                  <a:cubicBezTo>
                    <a:pt x="36" y="101"/>
                    <a:pt x="65" y="101"/>
                    <a:pt x="83" y="83"/>
                  </a:cubicBezTo>
                  <a:cubicBezTo>
                    <a:pt x="101" y="65"/>
                    <a:pt x="101" y="36"/>
                    <a:pt x="83" y="18"/>
                  </a:cubicBezTo>
                  <a:close/>
                  <a:moveTo>
                    <a:pt x="24" y="77"/>
                  </a:moveTo>
                  <a:cubicBezTo>
                    <a:pt x="10" y="62"/>
                    <a:pt x="10" y="39"/>
                    <a:pt x="24" y="25"/>
                  </a:cubicBezTo>
                  <a:cubicBezTo>
                    <a:pt x="39" y="10"/>
                    <a:pt x="62" y="10"/>
                    <a:pt x="76" y="25"/>
                  </a:cubicBezTo>
                  <a:cubicBezTo>
                    <a:pt x="91" y="39"/>
                    <a:pt x="91" y="62"/>
                    <a:pt x="76" y="77"/>
                  </a:cubicBezTo>
                  <a:cubicBezTo>
                    <a:pt x="62" y="91"/>
                    <a:pt x="39" y="91"/>
                    <a:pt x="24" y="77"/>
                  </a:cubicBezTo>
                  <a:close/>
                </a:path>
              </a:pathLst>
            </a:custGeom>
            <a:grpFill/>
            <a:ln w="9525">
              <a:solidFill>
                <a:schemeClr val="bg1"/>
              </a:solidFill>
              <a:round/>
            </a:ln>
          </p:spPr>
          <p:txBody>
            <a:bodyPr vert="horz" wrap="square" lIns="91425" tIns="45713" rIns="91425" bIns="45713" numCol="1" anchor="t" anchorCtr="0" compatLnSpc="1"/>
            <a:lstStyle/>
            <a:p>
              <a:pPr defTabSz="914400"/>
              <a:endParaRPr lang="zh-CN" altLang="en-US" sz="1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Freeform 8"/>
            <p:cNvSpPr/>
            <p:nvPr/>
          </p:nvSpPr>
          <p:spPr bwMode="auto">
            <a:xfrm>
              <a:off x="479425" y="2557463"/>
              <a:ext cx="74613" cy="169863"/>
            </a:xfrm>
            <a:custGeom>
              <a:avLst/>
              <a:gdLst>
                <a:gd name="T0" fmla="*/ 8 w 20"/>
                <a:gd name="T1" fmla="*/ 2 h 45"/>
                <a:gd name="T2" fmla="*/ 2 w 20"/>
                <a:gd name="T3" fmla="*/ 2 h 45"/>
                <a:gd name="T4" fmla="*/ 2 w 20"/>
                <a:gd name="T5" fmla="*/ 9 h 45"/>
                <a:gd name="T6" fmla="*/ 2 w 20"/>
                <a:gd name="T7" fmla="*/ 37 h 45"/>
                <a:gd name="T8" fmla="*/ 2 w 20"/>
                <a:gd name="T9" fmla="*/ 43 h 45"/>
                <a:gd name="T10" fmla="*/ 8 w 20"/>
                <a:gd name="T11" fmla="*/ 43 h 45"/>
                <a:gd name="T12" fmla="*/ 8 w 20"/>
                <a:gd name="T13" fmla="*/ 2 h 45"/>
              </a:gdLst>
              <a:ahLst/>
              <a:cxnLst>
                <a:cxn ang="0">
                  <a:pos x="T0" y="T1"/>
                </a:cxn>
                <a:cxn ang="0">
                  <a:pos x="T2" y="T3"/>
                </a:cxn>
                <a:cxn ang="0">
                  <a:pos x="T4" y="T5"/>
                </a:cxn>
                <a:cxn ang="0">
                  <a:pos x="T6" y="T7"/>
                </a:cxn>
                <a:cxn ang="0">
                  <a:pos x="T8" y="T9"/>
                </a:cxn>
                <a:cxn ang="0">
                  <a:pos x="T10" y="T11"/>
                </a:cxn>
                <a:cxn ang="0">
                  <a:pos x="T12" y="T13"/>
                </a:cxn>
              </a:cxnLst>
              <a:rect l="0" t="0" r="r" b="b"/>
              <a:pathLst>
                <a:path w="20" h="45">
                  <a:moveTo>
                    <a:pt x="8" y="2"/>
                  </a:moveTo>
                  <a:cubicBezTo>
                    <a:pt x="6" y="0"/>
                    <a:pt x="3" y="0"/>
                    <a:pt x="2" y="2"/>
                  </a:cubicBezTo>
                  <a:cubicBezTo>
                    <a:pt x="0" y="4"/>
                    <a:pt x="0" y="7"/>
                    <a:pt x="2" y="9"/>
                  </a:cubicBezTo>
                  <a:cubicBezTo>
                    <a:pt x="9" y="16"/>
                    <a:pt x="9" y="29"/>
                    <a:pt x="2" y="37"/>
                  </a:cubicBezTo>
                  <a:cubicBezTo>
                    <a:pt x="0" y="39"/>
                    <a:pt x="0" y="42"/>
                    <a:pt x="2" y="43"/>
                  </a:cubicBezTo>
                  <a:cubicBezTo>
                    <a:pt x="3" y="45"/>
                    <a:pt x="6" y="45"/>
                    <a:pt x="8" y="43"/>
                  </a:cubicBezTo>
                  <a:cubicBezTo>
                    <a:pt x="20" y="32"/>
                    <a:pt x="20" y="13"/>
                    <a:pt x="8" y="2"/>
                  </a:cubicBezTo>
                  <a:close/>
                </a:path>
              </a:pathLst>
            </a:custGeom>
            <a:grpFill/>
            <a:ln w="9525">
              <a:solidFill>
                <a:schemeClr val="bg1"/>
              </a:solidFill>
              <a:round/>
            </a:ln>
          </p:spPr>
          <p:txBody>
            <a:bodyPr vert="horz" wrap="square" lIns="91425" tIns="45713" rIns="91425" bIns="45713" numCol="1" anchor="t" anchorCtr="0" compatLnSpc="1"/>
            <a:lstStyle/>
            <a:p>
              <a:pPr defTabSz="914400"/>
              <a:endParaRPr lang="zh-CN" altLang="en-US" sz="180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0" name="组合 29"/>
          <p:cNvGrpSpPr/>
          <p:nvPr/>
        </p:nvGrpSpPr>
        <p:grpSpPr>
          <a:xfrm rot="10800000">
            <a:off x="9690579" y="1622455"/>
            <a:ext cx="797024" cy="1549376"/>
            <a:chOff x="15063786" y="2387600"/>
            <a:chExt cx="1843980" cy="3544620"/>
          </a:xfrm>
          <a:noFill/>
        </p:grpSpPr>
        <p:sp>
          <p:nvSpPr>
            <p:cNvPr id="31" name="椭圆 30"/>
            <p:cNvSpPr/>
            <p:nvPr/>
          </p:nvSpPr>
          <p:spPr>
            <a:xfrm>
              <a:off x="16789414" y="2387600"/>
              <a:ext cx="101742" cy="101742"/>
            </a:xfrm>
            <a:prstGeom prst="ellipse">
              <a:avLst/>
            </a:prstGeom>
            <a:grpFill/>
            <a:ln w="25400" cap="flat" cmpd="sng" algn="ctr">
              <a:solidFill>
                <a:srgbClr val="1597FC"/>
              </a:solidFill>
              <a:prstDash val="solid"/>
            </a:ln>
            <a:effectLst/>
          </p:spPr>
          <p:txBody>
            <a:bodyPr rtlCol="0" anchor="ctr"/>
            <a:lstStyle/>
            <a:p>
              <a:pPr algn="ctr" defTabSz="1934845">
                <a:defRPr/>
              </a:pPr>
              <a:endParaRPr lang="zh-CN" altLang="en-US"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椭圆 31"/>
            <p:cNvSpPr/>
            <p:nvPr/>
          </p:nvSpPr>
          <p:spPr>
            <a:xfrm>
              <a:off x="15063786" y="4190574"/>
              <a:ext cx="101742" cy="101742"/>
            </a:xfrm>
            <a:prstGeom prst="ellipse">
              <a:avLst/>
            </a:prstGeom>
            <a:grpFill/>
            <a:ln w="25400" cap="flat" cmpd="sng" algn="ctr">
              <a:solidFill>
                <a:srgbClr val="1597FC"/>
              </a:solidFill>
              <a:prstDash val="solid"/>
            </a:ln>
            <a:effectLst/>
          </p:spPr>
          <p:txBody>
            <a:bodyPr rtlCol="0" anchor="ctr"/>
            <a:lstStyle/>
            <a:p>
              <a:pPr algn="ctr" defTabSz="1934845">
                <a:defRPr/>
              </a:pPr>
              <a:endParaRPr lang="zh-CN" altLang="en-US"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椭圆 32"/>
            <p:cNvSpPr/>
            <p:nvPr/>
          </p:nvSpPr>
          <p:spPr>
            <a:xfrm>
              <a:off x="16806024" y="5830478"/>
              <a:ext cx="101742" cy="101742"/>
            </a:xfrm>
            <a:prstGeom prst="ellipse">
              <a:avLst/>
            </a:prstGeom>
            <a:grpFill/>
            <a:ln w="25400" cap="flat" cmpd="sng" algn="ctr">
              <a:solidFill>
                <a:srgbClr val="1597FC"/>
              </a:solidFill>
              <a:prstDash val="solid"/>
            </a:ln>
            <a:effectLst/>
          </p:spPr>
          <p:txBody>
            <a:bodyPr rtlCol="0" anchor="ctr"/>
            <a:lstStyle/>
            <a:p>
              <a:pPr algn="ctr" defTabSz="1934845">
                <a:defRPr/>
              </a:pPr>
              <a:endParaRPr lang="zh-CN" altLang="en-US" sz="400" kern="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4" name="信息信息"/>
          <p:cNvSpPr txBox="1"/>
          <p:nvPr/>
        </p:nvSpPr>
        <p:spPr>
          <a:xfrm>
            <a:off x="2199080" y="4831403"/>
            <a:ext cx="7873221" cy="1807291"/>
          </a:xfrm>
          <a:prstGeom prst="rect">
            <a:avLst/>
          </a:prstGeom>
          <a:ln w="12700">
            <a:miter lim="400000"/>
          </a:ln>
        </p:spPr>
        <p:txBody>
          <a:bodyPr wrap="square" lIns="7465" tIns="7465" rIns="7465" bIns="7465" anchor="t">
            <a:noAutofit/>
          </a:bodyPr>
          <a:lstStyle/>
          <a:p>
            <a:pPr marL="285750" indent="-285750" defTabSz="121285" hangingPunct="0">
              <a:buFont typeface="Arial" panose="020B0604020202020204" pitchFamily="34" charset="0"/>
              <a:buChar char="•"/>
              <a:defRPr sz="3500">
                <a:latin typeface="Akkurat Pro"/>
                <a:ea typeface="Akkurat Pro"/>
                <a:cs typeface="Akkurat Pro"/>
                <a:sym typeface="Akkurat Pro"/>
              </a:defRPr>
            </a:pP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自动混合精度训练（充分发挥计算设备能力）</a:t>
            </a:r>
            <a:endPar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121285" hangingPunct="0">
              <a:buFont typeface="Arial" panose="020B0604020202020204" pitchFamily="34" charset="0"/>
              <a:buChar char="•"/>
              <a:defRPr sz="3500">
                <a:latin typeface="Akkurat Pro"/>
                <a:ea typeface="Akkurat Pro"/>
                <a:cs typeface="Akkurat Pro"/>
                <a:sym typeface="Akkurat Pro"/>
              </a:defRPr>
            </a:pP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动态超参调整技术（动态</a:t>
            </a:r>
            <a:r>
              <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batch size, image size, momentum</a:t>
            </a: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等）</a:t>
            </a:r>
            <a:endPar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121285" hangingPunct="0">
              <a:buFont typeface="Arial" panose="020B0604020202020204" pitchFamily="34" charset="0"/>
              <a:buChar char="•"/>
              <a:defRPr sz="3500">
                <a:latin typeface="Akkurat Pro"/>
                <a:ea typeface="Akkurat Pro"/>
                <a:cs typeface="Akkurat Pro"/>
                <a:sym typeface="Akkurat Pro"/>
              </a:defRPr>
            </a:pP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模型梯度的自动融合、拆分</a:t>
            </a:r>
            <a:endPar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121285" hangingPunct="0">
              <a:buFont typeface="Arial" panose="020B0604020202020204" pitchFamily="34" charset="0"/>
              <a:buChar char="•"/>
              <a:defRPr sz="3500">
                <a:latin typeface="Akkurat Pro"/>
                <a:ea typeface="Akkurat Pro"/>
                <a:cs typeface="Akkurat Pro"/>
                <a:sym typeface="Akkurat Pro"/>
              </a:defRPr>
            </a:pP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自适应的计算</a:t>
            </a:r>
            <a:r>
              <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通信算子调度优化</a:t>
            </a:r>
            <a:endPar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121285" hangingPunct="0">
              <a:buFont typeface="Arial" panose="020B0604020202020204" pitchFamily="34" charset="0"/>
              <a:buChar char="•"/>
              <a:defRPr sz="3500">
                <a:latin typeface="Akkurat Pro"/>
                <a:ea typeface="Akkurat Pro"/>
                <a:cs typeface="Akkurat Pro"/>
                <a:sym typeface="Akkurat Pro"/>
              </a:defRPr>
            </a:pP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分布式高性能通信库（</a:t>
            </a:r>
            <a:r>
              <a:rPr lang="en-US" altLang="zh-CN" sz="1200" b="1" kern="0" dirty="0" err="1">
                <a:latin typeface="Huawei Sans" panose="020C0503030203020204" pitchFamily="34" charset="0"/>
                <a:ea typeface="方正兰亭黑简体" panose="02000000000000000000" pitchFamily="2" charset="-122"/>
                <a:cs typeface="+mn-ea"/>
                <a:sym typeface="Huawei Sans" panose="020C0503030203020204" pitchFamily="34" charset="0"/>
              </a:rPr>
              <a:t>nstack</a:t>
            </a:r>
            <a:r>
              <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 HCCL</a:t>
            </a: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121285" hangingPunct="0">
              <a:buFont typeface="Arial" panose="020B0604020202020204" pitchFamily="34" charset="0"/>
              <a:buChar char="•"/>
              <a:defRPr sz="3500">
                <a:latin typeface="Akkurat Pro"/>
                <a:ea typeface="Akkurat Pro"/>
                <a:cs typeface="Akkurat Pro"/>
                <a:sym typeface="Akkurat Pro"/>
              </a:defRPr>
            </a:pP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分布式数据</a:t>
            </a:r>
            <a:r>
              <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模型混合并行</a:t>
            </a:r>
            <a:endPar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121285" hangingPunct="0">
              <a:buFont typeface="Arial" panose="020B0604020202020204" pitchFamily="34" charset="0"/>
              <a:buChar char="•"/>
              <a:defRPr sz="3500">
                <a:latin typeface="Akkurat Pro"/>
                <a:ea typeface="Akkurat Pro"/>
                <a:cs typeface="Akkurat Pro"/>
                <a:sym typeface="Akkurat Pro"/>
              </a:defRPr>
            </a:pPr>
            <a:r>
              <a:rPr lang="zh-CN" altLang="en-US" sz="12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训练数据压缩、多级缓存</a:t>
            </a:r>
            <a:endPar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85750" indent="-285750" defTabSz="121285" hangingPunct="0">
              <a:buFont typeface="Arial" panose="020B0604020202020204" pitchFamily="34" charset="0"/>
              <a:buChar char="•"/>
              <a:defRPr sz="3500">
                <a:latin typeface="Akkurat Pro"/>
                <a:ea typeface="Akkurat Pro"/>
                <a:cs typeface="Akkurat Pro"/>
                <a:sym typeface="Akkurat Pro"/>
              </a:defRPr>
            </a:pPr>
            <a:r>
              <a:rPr lang="en-US" altLang="zh-CN" sz="14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a:t>
            </a:r>
          </a:p>
          <a:p>
            <a:pPr marL="285750" indent="-285750" defTabSz="121285" hangingPunct="0">
              <a:buFont typeface="Arial" panose="020B0604020202020204" pitchFamily="34" charset="0"/>
              <a:buChar char="•"/>
              <a:defRPr sz="3500">
                <a:latin typeface="Akkurat Pro"/>
                <a:ea typeface="Akkurat Pro"/>
                <a:cs typeface="Akkurat Pro"/>
                <a:sym typeface="Akkurat Pro"/>
              </a:defRPr>
            </a:pPr>
            <a:endParaRPr sz="16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矩形 34"/>
          <p:cNvSpPr/>
          <p:nvPr/>
        </p:nvSpPr>
        <p:spPr>
          <a:xfrm>
            <a:off x="907125" y="4319665"/>
            <a:ext cx="3261158" cy="399954"/>
          </a:xfrm>
          <a:prstGeom prst="rect">
            <a:avLst/>
          </a:prstGeom>
        </p:spPr>
        <p:txBody>
          <a:bodyPr wrap="none">
            <a:spAutoFit/>
          </a:bodyPr>
          <a:lstStyle/>
          <a:p>
            <a:pPr defTabSz="121285" hangingPunct="0">
              <a:defRPr sz="3500">
                <a:latin typeface="Akkurat Pro"/>
                <a:ea typeface="Akkurat Pro"/>
                <a:cs typeface="Akkurat Pro"/>
                <a:sym typeface="Akkurat Pro"/>
              </a:defRPr>
            </a:pPr>
            <a:r>
              <a:rPr lang="zh-CN" altLang="en-US" sz="2000" b="1" kern="0" dirty="0">
                <a:latin typeface="Huawei Sans" panose="020C0503030203020204" pitchFamily="34" charset="0"/>
                <a:ea typeface="方正兰亭黑简体" panose="02000000000000000000" pitchFamily="2" charset="-122"/>
                <a:cs typeface="+mn-ea"/>
                <a:sym typeface="Huawei Sans" panose="020C0503030203020204" pitchFamily="34" charset="0"/>
              </a:rPr>
              <a:t>高性能分布式训练优化点：</a:t>
            </a:r>
            <a:endParaRPr lang="en-US" sz="20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右箭头 35"/>
          <p:cNvSpPr/>
          <p:nvPr/>
        </p:nvSpPr>
        <p:spPr>
          <a:xfrm>
            <a:off x="3096201" y="1366562"/>
            <a:ext cx="152961" cy="11856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矩形 36"/>
          <p:cNvSpPr/>
          <p:nvPr/>
        </p:nvSpPr>
        <p:spPr bwMode="auto">
          <a:xfrm>
            <a:off x="5330953" y="2383739"/>
            <a:ext cx="1046678" cy="471861"/>
          </a:xfrm>
          <a:prstGeom prst="rect">
            <a:avLst/>
          </a:prstGeom>
          <a:solidFill>
            <a:srgbClr val="00B0F0"/>
          </a:solidFill>
          <a:ln>
            <a:solidFill>
              <a:schemeClr val="tx1">
                <a:lumMod val="85000"/>
                <a:lumOff val="15000"/>
              </a:schemeClr>
            </a:solidFill>
          </a:ln>
        </p:spPr>
        <p:txBody>
          <a:bodyPr wrap="none" anchor="ctr" anchorCtr="0">
            <a:noAutofit/>
          </a:bodyPr>
          <a:lstStyle/>
          <a:p>
            <a:pPr algn="ctr" defTabSz="914400"/>
            <a:r>
              <a:rPr lang="en-US" altLang="zh-CN" sz="1400" dirty="0" err="1">
                <a:latin typeface="Huawei Sans" panose="020C0503030203020204" pitchFamily="34" charset="0"/>
                <a:ea typeface="方正兰亭黑简体" panose="02000000000000000000" pitchFamily="2" charset="-122"/>
                <a:cs typeface="+mn-ea"/>
                <a:sym typeface="Huawei Sans" panose="020C0503030203020204" pitchFamily="34" charset="0"/>
              </a:rPr>
              <a:t>TensorFlow</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矩形 37"/>
          <p:cNvSpPr/>
          <p:nvPr/>
        </p:nvSpPr>
        <p:spPr bwMode="auto">
          <a:xfrm>
            <a:off x="6469644" y="2383739"/>
            <a:ext cx="1046678" cy="471861"/>
          </a:xfrm>
          <a:prstGeom prst="rect">
            <a:avLst/>
          </a:prstGeom>
          <a:solidFill>
            <a:srgbClr val="00B0F0"/>
          </a:solidFill>
          <a:ln>
            <a:solidFill>
              <a:schemeClr val="tx1">
                <a:lumMod val="85000"/>
                <a:lumOff val="15000"/>
              </a:schemeClr>
            </a:solidFill>
          </a:ln>
        </p:spPr>
        <p:txBody>
          <a:bodyPr wrap="none" anchor="ctr" anchorCtr="0">
            <a:noAutofit/>
          </a:bodyPr>
          <a:lstStyle/>
          <a:p>
            <a:pPr algn="ctr" defTabSz="914400"/>
            <a:r>
              <a:rPr lang="en-US" altLang="zh-CN" sz="1400" dirty="0" err="1">
                <a:latin typeface="Huawei Sans" panose="020C0503030203020204" pitchFamily="34" charset="0"/>
                <a:ea typeface="方正兰亭黑简体" panose="02000000000000000000" pitchFamily="2" charset="-122"/>
                <a:cs typeface="+mn-ea"/>
                <a:sym typeface="Huawei Sans" panose="020C0503030203020204" pitchFamily="34" charset="0"/>
              </a:rPr>
              <a:t>MXNet</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矩形 38"/>
          <p:cNvSpPr/>
          <p:nvPr/>
        </p:nvSpPr>
        <p:spPr bwMode="auto">
          <a:xfrm>
            <a:off x="7608336" y="2383739"/>
            <a:ext cx="1046678" cy="471861"/>
          </a:xfrm>
          <a:prstGeom prst="rect">
            <a:avLst/>
          </a:prstGeom>
          <a:solidFill>
            <a:srgbClr val="00B0F0"/>
          </a:solidFill>
          <a:ln>
            <a:solidFill>
              <a:schemeClr val="tx1">
                <a:lumMod val="85000"/>
                <a:lumOff val="15000"/>
              </a:schemeClr>
            </a:solidFill>
          </a:ln>
        </p:spPr>
        <p:txBody>
          <a:bodyPr wrap="none" anchor="ctr" anchorCtr="0">
            <a:noAutofit/>
          </a:bodyPr>
          <a:lstStyle/>
          <a:p>
            <a:pPr algn="ctr" defTabSz="914400"/>
            <a:r>
              <a:rPr lang="en-US" altLang="zh-CN" sz="1400" dirty="0" err="1">
                <a:latin typeface="Huawei Sans" panose="020C0503030203020204" pitchFamily="34" charset="0"/>
                <a:ea typeface="方正兰亭黑简体" panose="02000000000000000000" pitchFamily="2" charset="-122"/>
                <a:cs typeface="+mn-ea"/>
                <a:sym typeface="Huawei Sans" panose="020C0503030203020204" pitchFamily="34" charset="0"/>
              </a:rPr>
              <a:t>PyTorch</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矩形 39"/>
          <p:cNvSpPr/>
          <p:nvPr/>
        </p:nvSpPr>
        <p:spPr bwMode="auto">
          <a:xfrm>
            <a:off x="4192262" y="2383739"/>
            <a:ext cx="1046678" cy="471861"/>
          </a:xfrm>
          <a:prstGeom prst="rect">
            <a:avLst/>
          </a:prstGeom>
          <a:solidFill>
            <a:srgbClr val="FFC000"/>
          </a:solidFill>
          <a:ln>
            <a:solidFill>
              <a:schemeClr val="tx1">
                <a:lumMod val="85000"/>
                <a:lumOff val="15000"/>
              </a:schemeClr>
            </a:solidFill>
          </a:ln>
        </p:spPr>
        <p:txBody>
          <a:bodyPr wrap="none" anchor="ctr" anchorCtr="0">
            <a:noAutofit/>
          </a:bodyPr>
          <a:lstStyle/>
          <a:p>
            <a:pPr algn="ctr" defTabSz="914400"/>
            <a:r>
              <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rPr>
              <a:t>MindSpore</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矩形 40"/>
          <p:cNvSpPr/>
          <p:nvPr/>
        </p:nvSpPr>
        <p:spPr bwMode="auto">
          <a:xfrm>
            <a:off x="4199144" y="1768225"/>
            <a:ext cx="4455870" cy="471861"/>
          </a:xfrm>
          <a:prstGeom prst="rect">
            <a:avLst/>
          </a:prstGeom>
          <a:solidFill>
            <a:srgbClr val="FFC000"/>
          </a:solidFill>
          <a:ln>
            <a:solidFill>
              <a:schemeClr val="tx1">
                <a:lumMod val="85000"/>
                <a:lumOff val="15000"/>
              </a:schemeClr>
            </a:solidFill>
          </a:ln>
        </p:spPr>
        <p:txBody>
          <a:bodyPr wrap="none" anchor="ctr" anchorCtr="0">
            <a:noAutofit/>
          </a:bodyPr>
          <a:lstStyle/>
          <a:p>
            <a:pPr algn="ctr" defTabSz="914400"/>
            <a:r>
              <a:rPr lang="en-US" altLang="zh-CN" sz="1400" dirty="0" err="1">
                <a:latin typeface="Huawei Sans" panose="020C0503030203020204" pitchFamily="34" charset="0"/>
                <a:ea typeface="方正兰亭黑简体" panose="02000000000000000000" pitchFamily="2" charset="-122"/>
                <a:cs typeface="+mn-ea"/>
                <a:sym typeface="Huawei Sans" panose="020C0503030203020204" pitchFamily="34" charset="0"/>
              </a:rPr>
              <a:t>MoXing</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矩形 41"/>
          <p:cNvSpPr/>
          <p:nvPr/>
        </p:nvSpPr>
        <p:spPr bwMode="auto">
          <a:xfrm>
            <a:off x="4192509" y="3004522"/>
            <a:ext cx="4455870" cy="298217"/>
          </a:xfrm>
          <a:prstGeom prst="rect">
            <a:avLst/>
          </a:prstGeom>
          <a:solidFill>
            <a:srgbClr val="FFC000"/>
          </a:solidFill>
          <a:ln>
            <a:solidFill>
              <a:schemeClr val="tx1">
                <a:lumMod val="85000"/>
                <a:lumOff val="15000"/>
              </a:schemeClr>
            </a:solidFill>
          </a:ln>
        </p:spPr>
        <p:txBody>
          <a:bodyPr wrap="none" anchor="ctr" anchorCtr="0">
            <a:noAutofit/>
          </a:bodyPr>
          <a:lstStyle/>
          <a:p>
            <a:pPr algn="ctr" defTabSz="914400"/>
            <a:r>
              <a:rPr lang="en-US" sz="1400">
                <a:latin typeface="Huawei Sans" panose="020C0503030203020204" pitchFamily="34" charset="0"/>
                <a:ea typeface="方正兰亭黑简体" panose="02000000000000000000" pitchFamily="2" charset="-122"/>
                <a:cs typeface="+mn-ea"/>
                <a:sym typeface="Huawei Sans" panose="020C0503030203020204" pitchFamily="34" charset="0"/>
              </a:rPr>
              <a:t>CANN</a:t>
            </a:r>
          </a:p>
        </p:txBody>
      </p:sp>
      <p:sp>
        <p:nvSpPr>
          <p:cNvPr id="43" name="矩形 42"/>
          <p:cNvSpPr/>
          <p:nvPr/>
        </p:nvSpPr>
        <p:spPr bwMode="auto">
          <a:xfrm>
            <a:off x="4192264" y="3422784"/>
            <a:ext cx="1046676" cy="298217"/>
          </a:xfrm>
          <a:prstGeom prst="rect">
            <a:avLst/>
          </a:prstGeom>
          <a:solidFill>
            <a:srgbClr val="FFC000"/>
          </a:solidFill>
          <a:ln>
            <a:solidFill>
              <a:schemeClr val="tx1">
                <a:lumMod val="85000"/>
                <a:lumOff val="15000"/>
              </a:schemeClr>
            </a:solidFill>
          </a:ln>
        </p:spPr>
        <p:txBody>
          <a:bodyPr wrap="none" anchor="ctr" anchorCtr="0">
            <a:noAutofit/>
          </a:bodyPr>
          <a:lstStyle/>
          <a:p>
            <a:pPr algn="ctr" defTabSz="914400"/>
            <a:r>
              <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A</a:t>
            </a:r>
            <a:r>
              <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rPr>
              <a:t>scend</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矩形 43"/>
          <p:cNvSpPr/>
          <p:nvPr/>
        </p:nvSpPr>
        <p:spPr bwMode="auto">
          <a:xfrm>
            <a:off x="7659072" y="3422784"/>
            <a:ext cx="995941" cy="298217"/>
          </a:xfrm>
          <a:prstGeom prst="rect">
            <a:avLst/>
          </a:prstGeom>
          <a:solidFill>
            <a:srgbClr val="00B0F0"/>
          </a:solidFill>
          <a:ln>
            <a:solidFill>
              <a:schemeClr val="tx1">
                <a:lumMod val="85000"/>
                <a:lumOff val="15000"/>
              </a:schemeClr>
            </a:solidFill>
          </a:ln>
        </p:spPr>
        <p:txBody>
          <a:bodyPr wrap="none" anchor="ctr" anchorCtr="0">
            <a:noAutofit/>
          </a:bodyPr>
          <a:lstStyle/>
          <a:p>
            <a:pPr algn="ctr" defTabSz="914400"/>
            <a:r>
              <a:rPr lang="en-US" sz="1400">
                <a:latin typeface="Huawei Sans" panose="020C0503030203020204" pitchFamily="34" charset="0"/>
                <a:ea typeface="方正兰亭黑简体" panose="02000000000000000000" pitchFamily="2" charset="-122"/>
                <a:cs typeface="+mn-ea"/>
                <a:sym typeface="Huawei Sans" panose="020C0503030203020204" pitchFamily="34" charset="0"/>
              </a:rPr>
              <a:t>NCCL</a:t>
            </a:r>
          </a:p>
        </p:txBody>
      </p:sp>
      <p:sp>
        <p:nvSpPr>
          <p:cNvPr id="45" name="矩形 44"/>
          <p:cNvSpPr/>
          <p:nvPr/>
        </p:nvSpPr>
        <p:spPr bwMode="auto">
          <a:xfrm>
            <a:off x="5432058" y="3422784"/>
            <a:ext cx="921210" cy="298217"/>
          </a:xfrm>
          <a:prstGeom prst="rect">
            <a:avLst/>
          </a:prstGeom>
          <a:solidFill>
            <a:srgbClr val="FFC000"/>
          </a:solidFill>
          <a:ln>
            <a:solidFill>
              <a:schemeClr val="tx1">
                <a:lumMod val="85000"/>
                <a:lumOff val="15000"/>
              </a:schemeClr>
            </a:solidFill>
          </a:ln>
        </p:spPr>
        <p:txBody>
          <a:bodyPr wrap="none" anchor="ctr" anchorCtr="0">
            <a:noAutofit/>
          </a:bodyPr>
          <a:lstStyle/>
          <a:p>
            <a:pPr algn="ctr" defTabSz="914400"/>
            <a:r>
              <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rPr>
              <a:t>HCCL</a:t>
            </a:r>
            <a:endPar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矩形 45"/>
          <p:cNvSpPr/>
          <p:nvPr/>
        </p:nvSpPr>
        <p:spPr bwMode="auto">
          <a:xfrm>
            <a:off x="6546386" y="3422784"/>
            <a:ext cx="919567" cy="298217"/>
          </a:xfrm>
          <a:prstGeom prst="rect">
            <a:avLst/>
          </a:prstGeom>
          <a:solidFill>
            <a:srgbClr val="00B0F0"/>
          </a:solidFill>
          <a:ln>
            <a:solidFill>
              <a:schemeClr val="tx1">
                <a:lumMod val="85000"/>
                <a:lumOff val="15000"/>
              </a:schemeClr>
            </a:solidFill>
          </a:ln>
        </p:spPr>
        <p:txBody>
          <a:bodyPr wrap="none" anchor="ctr" anchorCtr="0">
            <a:noAutofit/>
          </a:bodyPr>
          <a:lstStyle/>
          <a:p>
            <a:pPr algn="ctr" defTabSz="914400"/>
            <a:r>
              <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GPU</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概览</a:t>
            </a:r>
          </a:p>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模块介绍</a:t>
            </a:r>
          </a:p>
          <a:p>
            <a:r>
              <a:rPr lang="en-US" altLang="zh-CN" dirty="0">
                <a:solidFill>
                  <a:srgbClr val="B5B5B5"/>
                </a:solidFill>
                <a:sym typeface="Huawei Sans" panose="020C0503030203020204" pitchFamily="34" charset="0"/>
              </a:rPr>
              <a:t>ModelArts</a:t>
            </a:r>
            <a:r>
              <a:rPr lang="zh-CN" altLang="en-US" dirty="0">
                <a:solidFill>
                  <a:srgbClr val="B5B5B5"/>
                </a:solidFill>
                <a:sym typeface="Huawei Sans" panose="020C0503030203020204" pitchFamily="34" charset="0"/>
              </a:rPr>
              <a:t>开发工具介绍</a:t>
            </a:r>
          </a:p>
          <a:p>
            <a:r>
              <a:rPr lang="en-US" altLang="zh-CN" dirty="0">
                <a:sym typeface="Huawei Sans" panose="020C0503030203020204" pitchFamily="34" charset="0"/>
              </a:rPr>
              <a:t>ModelArts</a:t>
            </a:r>
            <a:r>
              <a:rPr lang="zh-CN" altLang="en-US" dirty="0">
                <a:sym typeface="Huawei Sans" panose="020C0503030203020204" pitchFamily="34" charset="0"/>
              </a:rPr>
              <a:t>案例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你的“专属秒拍” 在 华为云上个性定制</a:t>
            </a:r>
          </a:p>
        </p:txBody>
      </p:sp>
      <p:pic>
        <p:nvPicPr>
          <p:cNvPr id="4" name="图片 3"/>
          <p:cNvPicPr>
            <a:picLocks noChangeAspect="1"/>
          </p:cNvPicPr>
          <p:nvPr/>
        </p:nvPicPr>
        <p:blipFill>
          <a:blip r:embed="rId3"/>
          <a:stretch>
            <a:fillRect/>
          </a:stretch>
        </p:blipFill>
        <p:spPr>
          <a:xfrm>
            <a:off x="2545473" y="1160749"/>
            <a:ext cx="7101054" cy="446935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用聆听保护雨林</a:t>
            </a:r>
          </a:p>
        </p:txBody>
      </p:sp>
      <p:pic>
        <p:nvPicPr>
          <p:cNvPr id="4" name="图片 3"/>
          <p:cNvPicPr>
            <a:picLocks noChangeAspect="1"/>
          </p:cNvPicPr>
          <p:nvPr/>
        </p:nvPicPr>
        <p:blipFill>
          <a:blip r:embed="rId3"/>
          <a:stretch>
            <a:fillRect/>
          </a:stretch>
        </p:blipFill>
        <p:spPr>
          <a:xfrm>
            <a:off x="1871473" y="1141238"/>
            <a:ext cx="8449054" cy="468983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ym typeface="Huawei Sans" panose="020C0503030203020204" pitchFamily="34" charset="0"/>
              </a:rPr>
              <a:t>本章节主要介绍了</a:t>
            </a:r>
            <a:r>
              <a:rPr lang="en-US" altLang="zh-CN" dirty="0">
                <a:sym typeface="Huawei Sans" panose="020C0503030203020204" pitchFamily="34" charset="0"/>
              </a:rPr>
              <a:t>ModelArts</a:t>
            </a:r>
            <a:r>
              <a:rPr lang="zh-CN" altLang="en-US" dirty="0">
                <a:sym typeface="Huawei Sans" panose="020C0503030203020204" pitchFamily="34" charset="0"/>
              </a:rPr>
              <a:t>的功能与特点，进而介绍了</a:t>
            </a:r>
            <a:r>
              <a:rPr lang="en-US" altLang="zh-CN" dirty="0">
                <a:sym typeface="Huawei Sans" panose="020C0503030203020204" pitchFamily="34" charset="0"/>
              </a:rPr>
              <a:t>ModelArts</a:t>
            </a:r>
            <a:r>
              <a:rPr lang="zh-CN" altLang="en-US" dirty="0">
                <a:sym typeface="Huawei Sans" panose="020C0503030203020204" pitchFamily="34" charset="0"/>
              </a:rPr>
              <a:t>的各个功能模块，最后介绍了</a:t>
            </a:r>
            <a:r>
              <a:rPr lang="en-US" altLang="zh-CN" dirty="0">
                <a:sym typeface="Huawei Sans" panose="020C0503030203020204" pitchFamily="34" charset="0"/>
              </a:rPr>
              <a:t>ModelArts</a:t>
            </a:r>
            <a:r>
              <a:rPr lang="zh-CN" altLang="en-US" dirty="0">
                <a:sym typeface="Huawei Sans" panose="020C0503030203020204" pitchFamily="34" charset="0"/>
              </a:rPr>
              <a:t>配套的开发工具和实际应用案例。</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590550"/>
          </a:xfrm>
        </p:spPr>
        <p:txBody>
          <a:bodyPr/>
          <a:lstStyle/>
          <a:p>
            <a:r>
              <a:rPr lang="zh-CN" altLang="en-US"/>
              <a:t>实验内容：按照步骤要求，完成自动学习</a:t>
            </a:r>
          </a:p>
        </p:txBody>
      </p:sp>
      <p:sp>
        <p:nvSpPr>
          <p:cNvPr id="3" name="文本占位符 2"/>
          <p:cNvSpPr>
            <a:spLocks noGrp="1"/>
          </p:cNvSpPr>
          <p:nvPr>
            <p:ph type="body" sz="quarter" idx="10"/>
          </p:nvPr>
        </p:nvSpPr>
        <p:spPr>
          <a:xfrm>
            <a:off x="732155" y="1017270"/>
            <a:ext cx="10728325" cy="4909820"/>
          </a:xfrm>
        </p:spPr>
        <p:txBody>
          <a:bodyPr/>
          <a:lstStyle/>
          <a:p>
            <a:r>
              <a:rPr lang="en-US" altLang="zh-CN"/>
              <a:t>1. </a:t>
            </a:r>
            <a:r>
              <a:rPr lang="zh-CN" altLang="en-US">
                <a:hlinkClick r:id="rId3" action="ppaction://hlinkfile"/>
              </a:rPr>
              <a:t>业务开发者：使用自动学习构建模型，找云宝</a:t>
            </a:r>
          </a:p>
          <a:p>
            <a:pPr marL="0" indent="0">
              <a:buNone/>
            </a:pPr>
            <a:r>
              <a:rPr lang="en-US" altLang="zh-CN"/>
              <a:t>    </a:t>
            </a:r>
            <a:r>
              <a:rPr lang="zh-CN" altLang="en-US">
                <a:hlinkClick r:id="rId3" action="ppaction://hlinkfile"/>
              </a:rPr>
              <a:t>https://support.huaweicloud.com/qs-modelarts/modelarts_06_0001.html</a:t>
            </a:r>
          </a:p>
          <a:p>
            <a:pPr marL="0" indent="0">
              <a:buNone/>
            </a:pPr>
            <a:r>
              <a:rPr lang="en-US" altLang="zh-CN"/>
              <a:t>    </a:t>
            </a:r>
            <a:r>
              <a:rPr lang="zh-CN" altLang="en-US"/>
              <a:t>注意事项：</a:t>
            </a:r>
            <a:r>
              <a:rPr lang="en-US" altLang="zh-CN">
                <a:hlinkClick r:id="rId4" action="ppaction://hlinkfile"/>
              </a:rPr>
              <a:t>obs-brower-+  </a:t>
            </a:r>
            <a:r>
              <a:rPr lang="zh-CN" altLang="en-US">
                <a:hlinkClick r:id="rId4" action="ppaction://hlinkfile"/>
              </a:rPr>
              <a:t>下载安装</a:t>
            </a:r>
            <a:r>
              <a:rPr lang="zh-CN" altLang="en-US"/>
              <a:t>；</a:t>
            </a:r>
          </a:p>
          <a:p>
            <a:pPr>
              <a:buFont typeface="Wingdings" panose="05000000000000000000" charset="0"/>
              <a:buChar char="l"/>
            </a:pPr>
            <a:r>
              <a:rPr lang="en-US" altLang="zh-CN"/>
              <a:t>2.</a:t>
            </a:r>
            <a:r>
              <a:rPr lang="en-US" altLang="zh-CN">
                <a:hlinkClick r:id="rId5" action="ppaction://hlinkfile"/>
              </a:rPr>
              <a:t> </a:t>
            </a:r>
            <a:r>
              <a:rPr lang="zh-CN" altLang="en-US">
                <a:hlinkClick r:id="rId5" action="ppaction://hlinkfile"/>
              </a:rPr>
              <a:t>银行存款预测实验</a:t>
            </a:r>
            <a:r>
              <a:rPr lang="en-US" altLang="zh-CN">
                <a:hlinkClick r:id="rId5" action="ppaction://hlinkfile"/>
              </a:rPr>
              <a:t> </a:t>
            </a:r>
            <a:r>
              <a:rPr lang="zh-CN" altLang="en-US">
                <a:hlinkClick r:id="rId5" action="ppaction://hlinkfile"/>
              </a:rPr>
              <a:t>：https://support.huaweicloud.com/bestpractice-modelarts/modelarts_10_0002.html</a:t>
            </a:r>
            <a:r>
              <a:rPr lang="en-US" altLang="zh-CN">
                <a:hlinkClick r:id="rId5" action="ppaction://hlinkfile"/>
              </a:rPr>
              <a:t> </a:t>
            </a:r>
            <a:r>
              <a:rPr lang="en-US" altLang="zh-CN"/>
              <a:t>    </a:t>
            </a:r>
          </a:p>
          <a:p>
            <a:pPr>
              <a:buFont typeface="Wingdings" panose="05000000000000000000" charset="0"/>
              <a:buChar char="l"/>
            </a:pPr>
            <a:r>
              <a:rPr lang="en-US" altLang="zh-CN"/>
              <a:t>3.   </a:t>
            </a:r>
            <a:r>
              <a:rPr lang="zh-CN" altLang="en-US"/>
              <a:t>参考</a:t>
            </a:r>
            <a:r>
              <a:rPr lang="en-US" altLang="zh-CN"/>
              <a:t>: </a:t>
            </a:r>
            <a:r>
              <a:rPr lang="zh-CN" altLang="en-US"/>
              <a:t>《自动学习用户指南》，完成花卉分类自动学习实验。花卉分类数据请从在线实验教学平台下载。</a:t>
            </a:r>
          </a:p>
          <a:p>
            <a:pPr marL="0" indent="0">
              <a:buFont typeface="Wingdings" panose="05000000000000000000" charset="0"/>
              <a:buNone/>
            </a:pPr>
            <a:r>
              <a:rPr lang="en-US" altLang="zh-CN"/>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609600"/>
          </a:xfrm>
        </p:spPr>
        <p:txBody>
          <a:bodyPr/>
          <a:lstStyle/>
          <a:p>
            <a:r>
              <a:rPr lang="zh-CN" altLang="en-US"/>
              <a:t>AI开发基本流程介绍（</a:t>
            </a:r>
            <a:r>
              <a:rPr lang="en-US" altLang="zh-CN"/>
              <a:t>1</a:t>
            </a:r>
            <a:r>
              <a:t>）</a:t>
            </a:r>
          </a:p>
        </p:txBody>
      </p:sp>
      <p:sp>
        <p:nvSpPr>
          <p:cNvPr id="3" name="文本占位符 2"/>
          <p:cNvSpPr>
            <a:spLocks noGrp="1"/>
          </p:cNvSpPr>
          <p:nvPr>
            <p:ph type="body" sz="quarter" idx="10"/>
          </p:nvPr>
        </p:nvSpPr>
        <p:spPr>
          <a:xfrm>
            <a:off x="732155" y="1330960"/>
            <a:ext cx="10728325" cy="4596130"/>
          </a:xfrm>
        </p:spPr>
        <p:txBody>
          <a:bodyPr/>
          <a:lstStyle/>
          <a:p>
            <a:r>
              <a:rPr lang="zh-CN" altLang="en-US" dirty="0"/>
              <a:t>什么是AI：AI（人工智能）是通过机器来模拟人类认识能力的一种科技能力。AI最核心的能力就是根据给定的输入做出判断或预测。</a:t>
            </a:r>
          </a:p>
          <a:p>
            <a:r>
              <a:rPr lang="zh-CN" altLang="en-US" dirty="0"/>
              <a:t>AI开发的目的是什么：AI开发的目的是将隐藏在一大批数据背后的信息集中处理并进行提炼，从而总结得到研究对象的内在规律。</a:t>
            </a:r>
          </a:p>
          <a:p>
            <a:pPr marL="0" indent="0">
              <a:buNone/>
            </a:pPr>
            <a:r>
              <a:rPr lang="en-US" altLang="zh-CN" dirty="0"/>
              <a:t>                                     </a:t>
            </a:r>
            <a:r>
              <a:rPr lang="zh-CN" altLang="en-US" dirty="0"/>
              <a:t>对数据进行分析，一般通过使用适当的统计、机器学习、深度学习等方法，对收集的大量数据进行计算、分析、汇总和整理，以求最大化地开发数据价值，发挥数据作用。</a:t>
            </a:r>
          </a:p>
          <a:p>
            <a:pPr marL="0" indent="0">
              <a:buNone/>
            </a:pPr>
            <a:endParaRPr lang="zh-CN" altLang="en-US"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32155" y="447675"/>
            <a:ext cx="10728325" cy="1060450"/>
          </a:xfrm>
        </p:spPr>
        <p:txBody>
          <a:bodyPr>
            <a:normAutofit fontScale="90000"/>
          </a:bodyPr>
          <a:lstStyle/>
          <a:p>
            <a:pPr algn="ctr"/>
            <a:r>
              <a:rPr lang="zh-CN" altLang="en-US" dirty="0">
                <a:sym typeface="Huawei Sans" panose="020C0503030203020204" pitchFamily="34" charset="0"/>
              </a:rPr>
              <a:t>作业要求：完成上页</a:t>
            </a:r>
            <a:r>
              <a:rPr lang="en-US" altLang="zh-CN" dirty="0">
                <a:sym typeface="Huawei Sans" panose="020C0503030203020204" pitchFamily="34" charset="0"/>
              </a:rPr>
              <a:t>3</a:t>
            </a:r>
            <a:r>
              <a:rPr dirty="0">
                <a:sym typeface="Huawei Sans" panose="020C0503030203020204" pitchFamily="34" charset="0"/>
              </a:rPr>
              <a:t>个练习时请截图如下进行保存，在大作业里</a:t>
            </a:r>
            <a:r>
              <a:rPr lang="en-US" altLang="zh-CN" dirty="0">
                <a:sym typeface="Huawei Sans" panose="020C0503030203020204" pitchFamily="34" charset="0"/>
              </a:rPr>
              <a:t>   </a:t>
            </a:r>
            <a:r>
              <a:rPr dirty="0">
                <a:sym typeface="Huawei Sans" panose="020C0503030203020204" pitchFamily="34" charset="0"/>
              </a:rPr>
              <a:t>提交。</a:t>
            </a:r>
            <a:br>
              <a:rPr dirty="0">
                <a:sym typeface="Huawei Sans" panose="020C0503030203020204" pitchFamily="34" charset="0"/>
              </a:rPr>
            </a:br>
            <a:br>
              <a:rPr lang="zh-CN" altLang="en-US" dirty="0">
                <a:sym typeface="Huawei Sans" panose="020C0503030203020204" pitchFamily="34" charset="0"/>
              </a:rPr>
            </a:br>
            <a:br>
              <a:rPr lang="zh-CN" altLang="en-US" dirty="0">
                <a:sym typeface="Huawei Sans" panose="020C0503030203020204" pitchFamily="34" charset="0"/>
              </a:rPr>
            </a:br>
            <a:endParaRPr lang="zh-CN" altLang="en-US" dirty="0">
              <a:sym typeface="Huawei Sans" panose="020C0503030203020204" pitchFamily="34" charset="0"/>
            </a:endParaRPr>
          </a:p>
        </p:txBody>
      </p:sp>
      <p:pic>
        <p:nvPicPr>
          <p:cNvPr id="2" name="图片 1"/>
          <p:cNvPicPr>
            <a:picLocks noChangeAspect="1"/>
          </p:cNvPicPr>
          <p:nvPr/>
        </p:nvPicPr>
        <p:blipFill>
          <a:blip r:embed="rId3"/>
          <a:stretch>
            <a:fillRect/>
          </a:stretch>
        </p:blipFill>
        <p:spPr>
          <a:xfrm>
            <a:off x="1503680" y="1508760"/>
            <a:ext cx="9184640" cy="597916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AI</a:t>
            </a:r>
            <a:r>
              <a:t>初学者：实验预置算法构建模型</a:t>
            </a:r>
          </a:p>
        </p:txBody>
      </p:sp>
      <p:sp>
        <p:nvSpPr>
          <p:cNvPr id="3" name="文本占位符 2"/>
          <p:cNvSpPr>
            <a:spLocks noGrp="1"/>
          </p:cNvSpPr>
          <p:nvPr>
            <p:ph type="body" sz="quarter" idx="10"/>
          </p:nvPr>
        </p:nvSpPr>
        <p:spPr/>
        <p:txBody>
          <a:bodyPr/>
          <a:lstStyle/>
          <a:p>
            <a:endParaRPr lang="zh-CN" altLang="en-US"/>
          </a:p>
        </p:txBody>
      </p:sp>
      <p:graphicFrame>
        <p:nvGraphicFramePr>
          <p:cNvPr id="4" name="表格 3"/>
          <p:cNvGraphicFramePr/>
          <p:nvPr>
            <p:custDataLst>
              <p:tags r:id="rId1"/>
            </p:custDataLst>
          </p:nvPr>
        </p:nvGraphicFramePr>
        <p:xfrm>
          <a:off x="795020" y="1249680"/>
          <a:ext cx="9436735" cy="4678045"/>
        </p:xfrm>
        <a:graphic>
          <a:graphicData uri="http://schemas.openxmlformats.org/drawingml/2006/table">
            <a:tbl>
              <a:tblPr firstRow="1" bandRow="1">
                <a:tableStyleId>{72833802-FEF1-4C79-8D5D-14CF1EAF98D9}</a:tableStyleId>
              </a:tblPr>
              <a:tblGrid>
                <a:gridCol w="1582420">
                  <a:extLst>
                    <a:ext uri="{9D8B030D-6E8A-4147-A177-3AD203B41FA5}">
                      <a16:colId xmlns:a16="http://schemas.microsoft.com/office/drawing/2014/main" val="20000"/>
                    </a:ext>
                  </a:extLst>
                </a:gridCol>
                <a:gridCol w="1691005">
                  <a:extLst>
                    <a:ext uri="{9D8B030D-6E8A-4147-A177-3AD203B41FA5}">
                      <a16:colId xmlns:a16="http://schemas.microsoft.com/office/drawing/2014/main" val="20001"/>
                    </a:ext>
                  </a:extLst>
                </a:gridCol>
                <a:gridCol w="1146175">
                  <a:extLst>
                    <a:ext uri="{9D8B030D-6E8A-4147-A177-3AD203B41FA5}">
                      <a16:colId xmlns:a16="http://schemas.microsoft.com/office/drawing/2014/main" val="20002"/>
                    </a:ext>
                  </a:extLst>
                </a:gridCol>
                <a:gridCol w="1422400">
                  <a:extLst>
                    <a:ext uri="{9D8B030D-6E8A-4147-A177-3AD203B41FA5}">
                      <a16:colId xmlns:a16="http://schemas.microsoft.com/office/drawing/2014/main" val="20003"/>
                    </a:ext>
                  </a:extLst>
                </a:gridCol>
                <a:gridCol w="1059180">
                  <a:extLst>
                    <a:ext uri="{9D8B030D-6E8A-4147-A177-3AD203B41FA5}">
                      <a16:colId xmlns:a16="http://schemas.microsoft.com/office/drawing/2014/main" val="20004"/>
                    </a:ext>
                  </a:extLst>
                </a:gridCol>
                <a:gridCol w="1187450">
                  <a:extLst>
                    <a:ext uri="{9D8B030D-6E8A-4147-A177-3AD203B41FA5}">
                      <a16:colId xmlns:a16="http://schemas.microsoft.com/office/drawing/2014/main" val="20005"/>
                    </a:ext>
                  </a:extLst>
                </a:gridCol>
                <a:gridCol w="1348105">
                  <a:extLst>
                    <a:ext uri="{9D8B030D-6E8A-4147-A177-3AD203B41FA5}">
                      <a16:colId xmlns:a16="http://schemas.microsoft.com/office/drawing/2014/main" val="20006"/>
                    </a:ext>
                  </a:extLst>
                </a:gridCol>
              </a:tblGrid>
              <a:tr h="685165">
                <a:tc>
                  <a:txBody>
                    <a:bodyPr/>
                    <a:lstStyle/>
                    <a:p>
                      <a:pPr>
                        <a:buNone/>
                      </a:pPr>
                      <a:r>
                        <a:rPr lang="zh-CN" altLang="en-US" sz="1800">
                          <a:sym typeface="+mn-ea"/>
                        </a:rPr>
                        <a:t>图像分类算法</a:t>
                      </a:r>
                      <a:endParaRPr lang="zh-CN" altLang="en-US"/>
                    </a:p>
                  </a:txBody>
                  <a:tcPr/>
                </a:tc>
                <a:tc>
                  <a:txBody>
                    <a:bodyPr/>
                    <a:lstStyle/>
                    <a:p>
                      <a:pPr>
                        <a:buNone/>
                      </a:pPr>
                      <a:r>
                        <a:rPr lang="zh-CN" altLang="en-US" sz="1800">
                          <a:sym typeface="+mn-ea"/>
                        </a:rPr>
                        <a:t>物体检测算法</a:t>
                      </a:r>
                      <a:endParaRPr lang="zh-CN" altLang="en-US"/>
                    </a:p>
                  </a:txBody>
                  <a:tcPr/>
                </a:tc>
                <a:tc>
                  <a:txBody>
                    <a:bodyPr/>
                    <a:lstStyle/>
                    <a:p>
                      <a:pPr>
                        <a:buNone/>
                      </a:pPr>
                      <a:r>
                        <a:rPr lang="zh-CN" altLang="en-US" sz="1800">
                          <a:sym typeface="+mn-ea"/>
                        </a:rPr>
                        <a:t>文本分类算法</a:t>
                      </a:r>
                      <a:endParaRPr lang="zh-CN" altLang="en-US"/>
                    </a:p>
                  </a:txBody>
                  <a:tcPr/>
                </a:tc>
                <a:tc>
                  <a:txBody>
                    <a:bodyPr/>
                    <a:lstStyle/>
                    <a:p>
                      <a:pPr>
                        <a:buNone/>
                      </a:pPr>
                      <a:r>
                        <a:rPr lang="zh-CN" altLang="en-US" sz="1800">
                          <a:sym typeface="+mn-ea"/>
                        </a:rPr>
                        <a:t>图像语义分割算法</a:t>
                      </a:r>
                      <a:endParaRPr lang="zh-CN" altLang="en-US"/>
                    </a:p>
                  </a:txBody>
                  <a:tcPr/>
                </a:tc>
                <a:tc>
                  <a:txBody>
                    <a:bodyPr/>
                    <a:lstStyle/>
                    <a:p>
                      <a:pPr>
                        <a:buNone/>
                      </a:pPr>
                      <a:r>
                        <a:rPr lang="zh-CN" altLang="en-US" sz="1800">
                          <a:sym typeface="+mn-ea"/>
                        </a:rPr>
                        <a:t>声音分类</a:t>
                      </a:r>
                      <a:endParaRPr lang="zh-CN" altLang="en-US"/>
                    </a:p>
                  </a:txBody>
                  <a:tcPr/>
                </a:tc>
                <a:tc>
                  <a:txBody>
                    <a:bodyPr/>
                    <a:lstStyle/>
                    <a:p>
                      <a:pPr>
                        <a:buNone/>
                      </a:pPr>
                      <a:r>
                        <a:rPr lang="zh-CN" altLang="en-US" sz="1800">
                          <a:sym typeface="+mn-ea"/>
                        </a:rPr>
                        <a:t>时序预测</a:t>
                      </a:r>
                      <a:endParaRPr lang="zh-CN" altLang="en-US"/>
                    </a:p>
                  </a:txBody>
                  <a:tcPr/>
                </a:tc>
                <a:tc>
                  <a:txBody>
                    <a:bodyPr/>
                    <a:lstStyle/>
                    <a:p>
                      <a:pPr>
                        <a:buNone/>
                      </a:pPr>
                      <a:r>
                        <a:rPr lang="zh-CN" altLang="en-US" sz="1800">
                          <a:sym typeface="+mn-ea"/>
                        </a:rPr>
                        <a:t>强化学习</a:t>
                      </a:r>
                      <a:endParaRPr lang="zh-CN" altLang="en-US"/>
                    </a:p>
                  </a:txBody>
                  <a:tcPr/>
                </a:tc>
                <a:extLst>
                  <a:ext uri="{0D108BD9-81ED-4DB2-BD59-A6C34878D82A}">
                    <a16:rowId xmlns:a16="http://schemas.microsoft.com/office/drawing/2014/main" val="10000"/>
                  </a:ext>
                </a:extLst>
              </a:tr>
              <a:tr h="3978910">
                <a:tc>
                  <a:txBody>
                    <a:bodyPr/>
                    <a:lstStyle/>
                    <a:p>
                      <a:pPr>
                        <a:buNone/>
                      </a:pPr>
                      <a:r>
                        <a:rPr lang="zh-CN" altLang="en-US" sz="1600"/>
                        <a:t>ResNet_v1_50</a:t>
                      </a:r>
                    </a:p>
                    <a:p>
                      <a:pPr>
                        <a:buNone/>
                      </a:pPr>
                      <a:r>
                        <a:rPr lang="zh-CN" altLang="en-US" sz="1600"/>
                        <a:t>ResNet_v1_101</a:t>
                      </a:r>
                    </a:p>
                    <a:p>
                      <a:pPr>
                        <a:buNone/>
                      </a:pPr>
                      <a:r>
                        <a:rPr lang="zh-CN" altLang="en-US" sz="1600"/>
                        <a:t>ResNet_v1_50</a:t>
                      </a:r>
                    </a:p>
                    <a:p>
                      <a:pPr>
                        <a:buNone/>
                      </a:pPr>
                      <a:r>
                        <a:rPr lang="zh-CN" altLang="en-US" sz="1600"/>
                        <a:t>ResNet50</a:t>
                      </a:r>
                    </a:p>
                    <a:p>
                      <a:pPr>
                        <a:buNone/>
                      </a:pPr>
                      <a:r>
                        <a:rPr lang="zh-CN" altLang="en-US" sz="1600"/>
                        <a:t>ResNet_v2_50</a:t>
                      </a:r>
                    </a:p>
                    <a:p>
                      <a:pPr>
                        <a:buNone/>
                      </a:pPr>
                      <a:r>
                        <a:rPr lang="zh-CN" altLang="en-US" sz="1600"/>
                        <a:t>ResNet_v2_101</a:t>
                      </a:r>
                    </a:p>
                    <a:p>
                      <a:pPr>
                        <a:buNone/>
                      </a:pPr>
                      <a:r>
                        <a:rPr lang="zh-CN" altLang="en-US" sz="1600"/>
                        <a:t>MobileNet_v1</a:t>
                      </a:r>
                    </a:p>
                    <a:p>
                      <a:pPr>
                        <a:buNone/>
                      </a:pPr>
                      <a:r>
                        <a:rPr lang="zh-CN" altLang="en-US" sz="1600"/>
                        <a:t>MobileNet_v2</a:t>
                      </a:r>
                    </a:p>
                    <a:p>
                      <a:pPr>
                        <a:buNone/>
                      </a:pPr>
                      <a:r>
                        <a:rPr lang="zh-CN" altLang="en-US" sz="1600"/>
                        <a:t>Inception_v3</a:t>
                      </a:r>
                    </a:p>
                    <a:p>
                      <a:pPr>
                        <a:buNone/>
                      </a:pPr>
                      <a:r>
                        <a:rPr lang="zh-CN" altLang="en-US" sz="1600"/>
                        <a:t>ResNet50_AdaInfer</a:t>
                      </a:r>
                    </a:p>
                    <a:p>
                      <a:pPr>
                        <a:buNone/>
                      </a:pPr>
                      <a:r>
                        <a:rPr lang="zh-CN" altLang="en-US" sz="1600"/>
                        <a:t>Res2Net_50</a:t>
                      </a:r>
                    </a:p>
                    <a:p>
                      <a:pPr>
                        <a:buNone/>
                      </a:pPr>
                      <a:r>
                        <a:rPr lang="zh-CN" altLang="en-US" sz="1600"/>
                        <a:t>Inception_ResNet_v2</a:t>
                      </a:r>
                    </a:p>
                    <a:p>
                      <a:pPr>
                        <a:buNone/>
                      </a:pPr>
                      <a:r>
                        <a:rPr lang="zh-CN" altLang="en-US" sz="1600"/>
                        <a:t>EfficientNetB0/B4/B7/B8</a:t>
                      </a:r>
                    </a:p>
                  </a:txBody>
                  <a:tcPr/>
                </a:tc>
                <a:tc>
                  <a:txBody>
                    <a:bodyPr/>
                    <a:lstStyle/>
                    <a:p>
                      <a:pPr>
                        <a:buNone/>
                      </a:pPr>
                      <a:r>
                        <a:rPr lang="zh-CN" altLang="en-US"/>
                        <a:t>RetinaNet_ResNet50</a:t>
                      </a:r>
                    </a:p>
                    <a:p>
                      <a:pPr>
                        <a:buNone/>
                      </a:pPr>
                      <a:r>
                        <a:rPr lang="zh-CN" altLang="en-US"/>
                        <a:t>Faster_RCNN_ResNet_v1_50</a:t>
                      </a:r>
                    </a:p>
                    <a:p>
                      <a:pPr>
                        <a:buNone/>
                      </a:pPr>
                      <a:r>
                        <a:rPr lang="zh-CN" altLang="en-US"/>
                        <a:t>YOLOv3_ResNet18</a:t>
                      </a:r>
                    </a:p>
                    <a:p>
                      <a:pPr>
                        <a:buNone/>
                      </a:pPr>
                      <a:r>
                        <a:rPr lang="zh-CN" altLang="en-US"/>
                        <a:t>YOLOv3_ResNet18</a:t>
                      </a:r>
                    </a:p>
                    <a:p>
                      <a:pPr>
                        <a:buNone/>
                      </a:pPr>
                      <a:r>
                        <a:rPr lang="zh-CN" altLang="en-US"/>
                        <a:t>YOLOv3_Darknet53</a:t>
                      </a:r>
                    </a:p>
                    <a:p>
                      <a:pPr>
                        <a:buNone/>
                      </a:pPr>
                      <a:r>
                        <a:rPr lang="zh-CN" altLang="en-US"/>
                        <a:t>SSD_VGG</a:t>
                      </a:r>
                    </a:p>
                    <a:p>
                      <a:pPr>
                        <a:buNone/>
                      </a:pPr>
                      <a:r>
                        <a:rPr lang="zh-CN" altLang="en-US"/>
                        <a:t>EfficientDet</a:t>
                      </a:r>
                    </a:p>
                    <a:p>
                      <a:pPr>
                        <a:buNone/>
                      </a:pPr>
                      <a:r>
                        <a:rPr lang="zh-CN" altLang="en-US"/>
                        <a:t>YOLOv5</a:t>
                      </a:r>
                    </a:p>
                  </a:txBody>
                  <a:tcPr/>
                </a:tc>
                <a:tc>
                  <a:txBody>
                    <a:bodyPr/>
                    <a:lstStyle/>
                    <a:p>
                      <a:pPr>
                        <a:buNone/>
                      </a:pPr>
                      <a:r>
                        <a:rPr lang="zh-CN" altLang="en-US"/>
                        <a:t>BERT</a:t>
                      </a:r>
                    </a:p>
                    <a:p>
                      <a:pPr>
                        <a:buNone/>
                      </a:pPr>
                      <a:r>
                        <a:rPr lang="zh-CN" altLang="en-US"/>
                        <a:t>NEZHA</a:t>
                      </a:r>
                    </a:p>
                    <a:p>
                      <a:pPr>
                        <a:buNone/>
                      </a:pPr>
                      <a:r>
                        <a:rPr lang="zh-CN" altLang="en-US"/>
                        <a:t>电诈案件态势感知</a:t>
                      </a:r>
                    </a:p>
                    <a:p>
                      <a:pPr>
                        <a:buNone/>
                      </a:pPr>
                      <a:r>
                        <a:rPr lang="zh-CN" altLang="en-US"/>
                        <a:t>短信诈骗预警</a:t>
                      </a:r>
                    </a:p>
                  </a:txBody>
                  <a:tcPr/>
                </a:tc>
                <a:tc>
                  <a:txBody>
                    <a:bodyPr/>
                    <a:lstStyle/>
                    <a:p>
                      <a:pPr>
                        <a:buNone/>
                      </a:pPr>
                      <a:r>
                        <a:rPr lang="zh-CN" altLang="en-US"/>
                        <a:t>DeepLabV3</a:t>
                      </a:r>
                    </a:p>
                    <a:p>
                      <a:pPr>
                        <a:buNone/>
                      </a:pPr>
                      <a:r>
                        <a:rPr lang="zh-CN" altLang="en-US"/>
                        <a:t>DeepLabV3</a:t>
                      </a:r>
                    </a:p>
                  </a:txBody>
                  <a:tcPr/>
                </a:tc>
                <a:tc>
                  <a:txBody>
                    <a:bodyPr/>
                    <a:lstStyle/>
                    <a:p>
                      <a:pPr>
                        <a:buNone/>
                      </a:pPr>
                      <a:r>
                        <a:rPr lang="zh-CN" altLang="en-US"/>
                        <a:t>声音分类</a:t>
                      </a:r>
                    </a:p>
                  </a:txBody>
                  <a:tcPr/>
                </a:tc>
                <a:tc>
                  <a:txBody>
                    <a:bodyPr/>
                    <a:lstStyle/>
                    <a:p>
                      <a:pPr>
                        <a:buNone/>
                      </a:pPr>
                      <a:r>
                        <a:rPr lang="zh-CN" altLang="en-US"/>
                        <a:t>TS_Forecast</a:t>
                      </a:r>
                    </a:p>
                    <a:p>
                      <a:pPr>
                        <a:buNone/>
                      </a:pPr>
                      <a:endParaRPr lang="zh-CN" altLang="en-US"/>
                    </a:p>
                  </a:txBody>
                  <a:tcPr/>
                </a:tc>
                <a:tc>
                  <a:txBody>
                    <a:bodyPr/>
                    <a:lstStyle/>
                    <a:p>
                      <a:pPr>
                        <a:buNone/>
                      </a:pPr>
                      <a:r>
                        <a:rPr lang="zh-CN" altLang="en-US" sz="1800">
                          <a:sym typeface="+mn-ea"/>
                        </a:rPr>
                        <a:t>Reinforcement_Learning</a:t>
                      </a:r>
                      <a:endParaRPr lang="zh-CN" altLang="en-US" sz="1800"/>
                    </a:p>
                    <a:p>
                      <a:pPr>
                        <a:buNone/>
                      </a:pPr>
                      <a:endParaRPr lang="zh-CN" altLang="en-US"/>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ResNet50</a:t>
            </a:r>
            <a:r>
              <a:t>结构（</a:t>
            </a:r>
            <a:r>
              <a:rPr>
                <a:hlinkClick r:id="rId2" action="ppaction://hlinkfile"/>
              </a:rPr>
              <a:t>Deep Residual Learning for Image Recognition</a:t>
            </a:r>
            <a:r>
              <a:t>）</a:t>
            </a:r>
          </a:p>
        </p:txBody>
      </p:sp>
      <p:sp>
        <p:nvSpPr>
          <p:cNvPr id="3" name="文本占位符 2"/>
          <p:cNvSpPr>
            <a:spLocks noGrp="1"/>
          </p:cNvSpPr>
          <p:nvPr>
            <p:ph type="body" sz="quarter" idx="10"/>
          </p:nvPr>
        </p:nvSpPr>
        <p:spPr/>
        <p:txBody>
          <a:bodyPr/>
          <a:lstStyle/>
          <a:p>
            <a:r>
              <a:rPr lang="zh-CN" altLang="en-US"/>
              <a:t>“梯度消失”：指的是即当梯度（小于1.0）在被反向传播到前面的层时，重复的相乘可能会使梯度变得无限小。</a:t>
            </a:r>
          </a:p>
          <a:p>
            <a:r>
              <a:rPr lang="zh-CN" altLang="en-US"/>
              <a:t>“梯度爆炸”：指的是即当梯度（大于1.0）在被反向传播到前面的层时，重复的相乘可能会使梯度变得非常大甚至无限大导致溢出。</a:t>
            </a:r>
          </a:p>
          <a:p>
            <a:endParaRPr lang="zh-CN" altLang="en-US"/>
          </a:p>
          <a:p>
            <a:endParaRPr lang="zh-CN" altLang="en-US"/>
          </a:p>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quarter" idx="10"/>
          </p:nvPr>
        </p:nvSpPr>
        <p:spPr>
          <a:xfrm>
            <a:off x="382588" y="169862"/>
            <a:ext cx="10728326" cy="4443243"/>
          </a:xfrm>
        </p:spPr>
        <p:txBody>
          <a:bodyPr/>
          <a:lstStyle/>
          <a:p>
            <a:r>
              <a:rPr lang="zh-CN" altLang="en-US">
                <a:sym typeface="+mn-ea"/>
              </a:rPr>
              <a:t>因此随着网络深度的不断增加，常常会出现以下两个问题：</a:t>
            </a:r>
            <a:endParaRPr lang="zh-CN" altLang="en-US"/>
          </a:p>
          <a:p>
            <a:pPr marL="0" indent="0">
              <a:buNone/>
            </a:pPr>
            <a:r>
              <a:rPr lang="zh-CN" altLang="en-US">
                <a:sym typeface="+mn-ea"/>
              </a:rPr>
              <a:t>    长时间训练但是网络收敛变得非常困难甚至不收敛（这个问题很大程度已被标准初始化和中间标准化层解决）。</a:t>
            </a:r>
            <a:endParaRPr lang="zh-CN" altLang="en-US"/>
          </a:p>
          <a:p>
            <a:pPr marL="0" indent="0">
              <a:buNone/>
            </a:pPr>
            <a:r>
              <a:rPr lang="zh-CN" altLang="en-US">
                <a:sym typeface="+mn-ea"/>
              </a:rPr>
              <a:t>    网络性能会逐渐趋于饱和，甚至还会开始下降，可以观察到下图中56层的误差比20层的更多，故这种现象并不是由于过拟合造成的。这种现象称为深度网络的退化问题</a:t>
            </a:r>
            <a:endParaRPr lang="zh-CN" altLang="en-US"/>
          </a:p>
          <a:p>
            <a:endParaRPr lang="zh-CN" altLang="en-US"/>
          </a:p>
        </p:txBody>
      </p:sp>
      <p:pic>
        <p:nvPicPr>
          <p:cNvPr id="4" name="图片 3"/>
          <p:cNvPicPr>
            <a:picLocks noChangeAspect="1"/>
          </p:cNvPicPr>
          <p:nvPr/>
        </p:nvPicPr>
        <p:blipFill>
          <a:blip r:embed="rId2"/>
          <a:stretch>
            <a:fillRect/>
          </a:stretch>
        </p:blipFill>
        <p:spPr>
          <a:xfrm>
            <a:off x="2770505" y="3095625"/>
            <a:ext cx="5229225" cy="21812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492760"/>
          </a:xfrm>
        </p:spPr>
        <p:txBody>
          <a:bodyPr>
            <a:normAutofit/>
          </a:bodyPr>
          <a:lstStyle/>
          <a:p>
            <a:r>
              <a:rPr lang="zh-CN" altLang="en-US"/>
              <a:t>残差学习：</a:t>
            </a:r>
          </a:p>
        </p:txBody>
      </p:sp>
      <p:sp>
        <p:nvSpPr>
          <p:cNvPr id="3" name="文本占位符 2"/>
          <p:cNvSpPr>
            <a:spLocks noGrp="1"/>
          </p:cNvSpPr>
          <p:nvPr>
            <p:ph type="body" sz="quarter" idx="10"/>
          </p:nvPr>
        </p:nvSpPr>
        <p:spPr>
          <a:xfrm>
            <a:off x="497840" y="940435"/>
            <a:ext cx="10728325" cy="3822065"/>
          </a:xfrm>
        </p:spPr>
        <p:txBody>
          <a:bodyPr/>
          <a:lstStyle/>
          <a:p>
            <a:r>
              <a:rPr lang="zh-CN" altLang="en-US" sz="1800"/>
              <a:t>ResNet引入残差网络结构（residual network），</a:t>
            </a:r>
          </a:p>
          <a:p>
            <a:pPr marL="0" indent="0">
              <a:buNone/>
            </a:pPr>
            <a:r>
              <a:rPr lang="zh-CN" altLang="en-US" sz="1800"/>
              <a:t>即在输入与输出之间（称为堆积层）引入一个前</a:t>
            </a:r>
          </a:p>
          <a:p>
            <a:pPr marL="0" indent="0">
              <a:buNone/>
            </a:pPr>
            <a:r>
              <a:rPr lang="zh-CN" altLang="en-US" sz="1800"/>
              <a:t>向反馈的shortcut connection，这有点类似</a:t>
            </a:r>
          </a:p>
          <a:p>
            <a:pPr marL="0" indent="0">
              <a:buNone/>
            </a:pPr>
            <a:r>
              <a:rPr lang="zh-CN" altLang="en-US" sz="1800"/>
              <a:t>与电路中的“短路”，也是文中提到identity </a:t>
            </a:r>
          </a:p>
          <a:p>
            <a:pPr marL="0" indent="0">
              <a:buNone/>
            </a:pPr>
            <a:r>
              <a:rPr lang="zh-CN" altLang="en-US" sz="1800"/>
              <a:t>mapping（恒等映射y=x）。原来的网络是学习输</a:t>
            </a:r>
          </a:p>
          <a:p>
            <a:pPr marL="0" indent="0">
              <a:buNone/>
            </a:pPr>
            <a:r>
              <a:rPr lang="zh-CN" altLang="en-US" sz="1800"/>
              <a:t>入到输出的映射H(x)，而残差网络学习的是</a:t>
            </a:r>
          </a:p>
          <a:p>
            <a:pPr marL="0" indent="0">
              <a:buNone/>
            </a:pPr>
            <a:r>
              <a:rPr lang="zh-CN" altLang="en-US" sz="1800"/>
              <a:t>F(x)=H(x)−x。</a:t>
            </a:r>
          </a:p>
        </p:txBody>
      </p:sp>
      <p:pic>
        <p:nvPicPr>
          <p:cNvPr id="4" name="图片 3"/>
          <p:cNvPicPr>
            <a:picLocks noChangeAspect="1"/>
          </p:cNvPicPr>
          <p:nvPr/>
        </p:nvPicPr>
        <p:blipFill>
          <a:blip r:embed="rId2"/>
          <a:stretch>
            <a:fillRect/>
          </a:stretch>
        </p:blipFill>
        <p:spPr>
          <a:xfrm>
            <a:off x="6756400" y="1436370"/>
            <a:ext cx="5435600" cy="3345180"/>
          </a:xfrm>
          <a:prstGeom prst="rect">
            <a:avLst/>
          </a:prstGeom>
        </p:spPr>
      </p:pic>
      <p:pic>
        <p:nvPicPr>
          <p:cNvPr id="5" name="图片 4"/>
          <p:cNvPicPr>
            <a:picLocks noChangeAspect="1"/>
          </p:cNvPicPr>
          <p:nvPr/>
        </p:nvPicPr>
        <p:blipFill>
          <a:blip r:embed="rId3"/>
          <a:stretch>
            <a:fillRect/>
          </a:stretch>
        </p:blipFill>
        <p:spPr>
          <a:xfrm>
            <a:off x="1885950" y="4259580"/>
            <a:ext cx="6381750" cy="24288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使用预置算法构建模型</a:t>
            </a:r>
          </a:p>
        </p:txBody>
      </p:sp>
      <p:sp>
        <p:nvSpPr>
          <p:cNvPr id="3" name="文本占位符 2"/>
          <p:cNvSpPr>
            <a:spLocks noGrp="1"/>
          </p:cNvSpPr>
          <p:nvPr>
            <p:ph type="body" sz="quarter" idx="10"/>
          </p:nvPr>
        </p:nvSpPr>
        <p:spPr/>
        <p:txBody>
          <a:bodyPr/>
          <a:lstStyle/>
          <a:p>
            <a:r>
              <a:rPr lang="en-US" altLang="zh-CN">
                <a:hlinkClick r:id="rId2" action="ppaction://hlinkfile"/>
              </a:rPr>
              <a:t>1. </a:t>
            </a:r>
            <a:r>
              <a:rPr lang="zh-CN" altLang="en-US">
                <a:hlinkClick r:id="rId2" action="ppaction://hlinkfile"/>
              </a:rPr>
              <a:t>使用预置算法完成花卉分类实验</a:t>
            </a:r>
          </a:p>
          <a:p>
            <a:pPr marL="0" indent="0">
              <a:buNone/>
            </a:pPr>
            <a:r>
              <a:rPr lang="en-US" altLang="zh-CN"/>
              <a:t>    </a:t>
            </a:r>
            <a:r>
              <a:rPr lang="zh-CN" altLang="en-US">
                <a:hlinkClick r:id="rId2" action="ppaction://hlinkfile"/>
              </a:rPr>
              <a:t>https://support.huaweicloud.com/qs-modelarts/modelarts_06_0002.html</a:t>
            </a:r>
          </a:p>
          <a:p>
            <a:pPr marL="0" indent="0">
              <a:buNone/>
            </a:pPr>
            <a:r>
              <a:rPr lang="en-US" altLang="zh-CN"/>
              <a:t>    </a:t>
            </a:r>
            <a:r>
              <a:rPr lang="zh-CN" altLang="en-US"/>
              <a:t>参考阅读：</a:t>
            </a:r>
            <a:r>
              <a:rPr lang="zh-CN" altLang="en-US">
                <a:hlinkClick r:id="rId3" action="ppaction://hlinkfile"/>
              </a:rPr>
              <a:t>图像分类—ResNeSt理论与实践</a:t>
            </a:r>
          </a:p>
          <a:p>
            <a:pPr marL="0" indent="0">
              <a:buNone/>
            </a:pPr>
            <a:r>
              <a:rPr lang="zh-CN" altLang="en-US">
                <a:hlinkClick r:id="rId3" action="ppaction://hlinkfile"/>
              </a:rPr>
              <a:t> </a:t>
            </a:r>
            <a:r>
              <a:rPr lang="en-US" altLang="zh-CN"/>
              <a:t>  2. </a:t>
            </a:r>
            <a:r>
              <a:rPr lang="en-US" altLang="zh-CN">
                <a:hlinkClick r:id="rId4" action="ppaction://hlinkfile"/>
              </a:rPr>
              <a:t>使用时序预测算法实现访问流量预测</a:t>
            </a:r>
            <a:endParaRPr lang="en-US" altLang="zh-CN"/>
          </a:p>
          <a:p>
            <a:pPr marL="0" indent="0" algn="l">
              <a:buNone/>
            </a:pPr>
            <a:r>
              <a:rPr lang="en-US" altLang="zh-CN"/>
              <a:t>     </a:t>
            </a:r>
            <a:r>
              <a:rPr lang="en-US" altLang="zh-CN">
                <a:hlinkClick r:id="rId4" action="ppaction://hlinkfile"/>
              </a:rPr>
              <a:t> https://support.huaweicloud.com/bestpractice-modelarts/modelarts_10_0061.html</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quarter" idx="10"/>
          </p:nvPr>
        </p:nvSpPr>
        <p:spPr/>
        <p:txBody>
          <a:bodyP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quarter" idx="10"/>
          </p:nvPr>
        </p:nvSpPr>
        <p:spPr/>
        <p:txBody>
          <a:bodyP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quarter" idx="10"/>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561340"/>
          </a:xfrm>
        </p:spPr>
        <p:txBody>
          <a:bodyPr>
            <a:normAutofit fontScale="90000"/>
          </a:bodyPr>
          <a:lstStyle/>
          <a:p>
            <a:r>
              <a:rPr>
                <a:sym typeface="+mn-ea"/>
              </a:rPr>
              <a:t>AI开发基本流程介绍（</a:t>
            </a:r>
            <a:r>
              <a:rPr lang="en-US" altLang="zh-CN">
                <a:sym typeface="+mn-ea"/>
              </a:rPr>
              <a:t>2</a:t>
            </a:r>
            <a:r>
              <a:rPr>
                <a:sym typeface="+mn-ea"/>
              </a:rPr>
              <a:t>）</a:t>
            </a:r>
            <a:br>
              <a:rPr lang="zh-CN" altLang="en-US"/>
            </a:br>
            <a:endParaRPr lang="zh-CN" altLang="en-US"/>
          </a:p>
        </p:txBody>
      </p:sp>
      <p:sp>
        <p:nvSpPr>
          <p:cNvPr id="3" name="文本占位符 2"/>
          <p:cNvSpPr>
            <a:spLocks noGrp="1"/>
          </p:cNvSpPr>
          <p:nvPr>
            <p:ph type="body" sz="quarter" idx="10"/>
          </p:nvPr>
        </p:nvSpPr>
        <p:spPr>
          <a:xfrm>
            <a:off x="732155" y="1027430"/>
            <a:ext cx="10728325" cy="4899660"/>
          </a:xfrm>
        </p:spPr>
        <p:txBody>
          <a:bodyPr/>
          <a:lstStyle/>
          <a:p>
            <a:r>
              <a:rPr lang="zh-CN" altLang="en-US"/>
              <a:t>AI开发的基本流程：AI开发的基本流程通常可以归纳为几个步骤：确定目的、准备数据、训练模型、评估模型、部署模型。</a:t>
            </a:r>
          </a:p>
          <a:p>
            <a:endParaRPr lang="zh-CN" altLang="en-US"/>
          </a:p>
          <a:p>
            <a:endParaRPr lang="zh-CN" altLang="en-US"/>
          </a:p>
          <a:p>
            <a:endParaRPr lang="zh-CN" altLang="en-US"/>
          </a:p>
        </p:txBody>
      </p:sp>
      <p:pic>
        <p:nvPicPr>
          <p:cNvPr id="4" name="图片 3"/>
          <p:cNvPicPr>
            <a:picLocks noChangeAspect="1"/>
          </p:cNvPicPr>
          <p:nvPr/>
        </p:nvPicPr>
        <p:blipFill>
          <a:blip r:embed="rId3"/>
          <a:stretch>
            <a:fillRect/>
          </a:stretch>
        </p:blipFill>
        <p:spPr>
          <a:xfrm>
            <a:off x="1816100" y="2764790"/>
            <a:ext cx="7600950" cy="6572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502920"/>
          </a:xfrm>
        </p:spPr>
        <p:txBody>
          <a:bodyPr>
            <a:normAutofit fontScale="90000"/>
          </a:bodyPr>
          <a:lstStyle/>
          <a:p>
            <a:r>
              <a:rPr lang="zh-CN" altLang="en-US"/>
              <a:t>AI开发基本概念</a:t>
            </a:r>
          </a:p>
        </p:txBody>
      </p:sp>
      <p:sp>
        <p:nvSpPr>
          <p:cNvPr id="3" name="文本占位符 2"/>
          <p:cNvSpPr>
            <a:spLocks noGrp="1"/>
          </p:cNvSpPr>
          <p:nvPr>
            <p:ph type="body" sz="quarter" idx="10"/>
          </p:nvPr>
        </p:nvSpPr>
        <p:spPr>
          <a:xfrm>
            <a:off x="732155" y="986155"/>
            <a:ext cx="10728325" cy="4940935"/>
          </a:xfrm>
        </p:spPr>
        <p:txBody>
          <a:bodyPr/>
          <a:lstStyle/>
          <a:p>
            <a:r>
              <a:rPr lang="zh-CN" altLang="en-US"/>
              <a:t>机器学习常见的分类有3种：</a:t>
            </a:r>
          </a:p>
          <a:p>
            <a:pPr>
              <a:buFont typeface="Wingdings" panose="05000000000000000000" charset="0"/>
              <a:buChar char="Ø"/>
            </a:pPr>
            <a:r>
              <a:rPr lang="zh-CN" altLang="en-US"/>
              <a:t>    监督学习：利用一组已知类别的样本调整分类器的参数，使其达到所要求性能的过程，也称为监督训练或有教师学习。常见的有</a:t>
            </a:r>
            <a:r>
              <a:rPr lang="zh-CN" altLang="en-US" u="sng">
                <a:solidFill>
                  <a:srgbClr val="FF0000"/>
                </a:solidFill>
              </a:rPr>
              <a:t>回归</a:t>
            </a:r>
            <a:r>
              <a:rPr lang="zh-CN" altLang="en-US"/>
              <a:t>和</a:t>
            </a:r>
            <a:r>
              <a:rPr lang="zh-CN" altLang="en-US" u="sng">
                <a:solidFill>
                  <a:srgbClr val="FF0000"/>
                </a:solidFill>
              </a:rPr>
              <a:t>分类</a:t>
            </a:r>
            <a:r>
              <a:rPr lang="zh-CN" altLang="en-US"/>
              <a:t>。</a:t>
            </a:r>
          </a:p>
          <a:p>
            <a:pPr>
              <a:buFont typeface="Wingdings" panose="05000000000000000000" charset="0"/>
              <a:buChar char="Ø"/>
            </a:pPr>
            <a:r>
              <a:rPr lang="zh-CN" altLang="en-US"/>
              <a:t>    非监督学习：在未加标签的数据中，试图找到隐藏的结构。常见的有</a:t>
            </a:r>
            <a:r>
              <a:rPr lang="zh-CN" altLang="en-US" b="1" u="sng">
                <a:solidFill>
                  <a:srgbClr val="FF0000"/>
                </a:solidFill>
              </a:rPr>
              <a:t>聚类</a:t>
            </a:r>
            <a:r>
              <a:rPr lang="zh-CN" altLang="en-US"/>
              <a:t>。</a:t>
            </a:r>
          </a:p>
          <a:p>
            <a:pPr>
              <a:buFont typeface="Wingdings" panose="05000000000000000000" charset="0"/>
              <a:buChar char="Ø"/>
            </a:pPr>
            <a:r>
              <a:rPr lang="zh-CN" altLang="en-US"/>
              <a:t>    强化学习：智能系统从环境到行为映射的学习，以使奖励信号（强化信号）函数值最大。</a:t>
            </a:r>
          </a:p>
        </p:txBody>
      </p:sp>
      <p:pic>
        <p:nvPicPr>
          <p:cNvPr id="4" name="图片 3"/>
          <p:cNvPicPr>
            <a:picLocks noChangeAspect="1"/>
          </p:cNvPicPr>
          <p:nvPr>
            <p:custDataLst>
              <p:tags r:id="rId1"/>
            </p:custDataLst>
          </p:nvPr>
        </p:nvPicPr>
        <p:blipFill>
          <a:blip r:embed="rId4"/>
          <a:stretch>
            <a:fillRect/>
          </a:stretch>
        </p:blipFill>
        <p:spPr>
          <a:xfrm>
            <a:off x="316865" y="4237355"/>
            <a:ext cx="4423410" cy="2474595"/>
          </a:xfrm>
          <a:prstGeom prst="rect">
            <a:avLst/>
          </a:prstGeom>
        </p:spPr>
      </p:pic>
      <p:pic>
        <p:nvPicPr>
          <p:cNvPr id="5" name="图片 4"/>
          <p:cNvPicPr>
            <a:picLocks noChangeAspect="1"/>
          </p:cNvPicPr>
          <p:nvPr/>
        </p:nvPicPr>
        <p:blipFill>
          <a:blip r:embed="rId5"/>
          <a:stretch>
            <a:fillRect/>
          </a:stretch>
        </p:blipFill>
        <p:spPr>
          <a:xfrm>
            <a:off x="4652645" y="4237355"/>
            <a:ext cx="3848735" cy="2356485"/>
          </a:xfrm>
          <a:prstGeom prst="rect">
            <a:avLst/>
          </a:prstGeom>
        </p:spPr>
      </p:pic>
      <p:pic>
        <p:nvPicPr>
          <p:cNvPr id="6" name="图片 5"/>
          <p:cNvPicPr>
            <a:picLocks noChangeAspect="1"/>
          </p:cNvPicPr>
          <p:nvPr/>
        </p:nvPicPr>
        <p:blipFill>
          <a:blip r:embed="rId6"/>
          <a:stretch>
            <a:fillRect/>
          </a:stretch>
        </p:blipFill>
        <p:spPr>
          <a:xfrm>
            <a:off x="8501380" y="4262755"/>
            <a:ext cx="3603625" cy="23310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447675"/>
            <a:ext cx="10728325" cy="590550"/>
          </a:xfrm>
        </p:spPr>
        <p:txBody>
          <a:bodyPr/>
          <a:lstStyle/>
          <a:p>
            <a:r>
              <a:rPr lang="zh-CN" altLang="en-US"/>
              <a:t>ModelArts中常用概念</a:t>
            </a:r>
          </a:p>
        </p:txBody>
      </p:sp>
      <p:sp>
        <p:nvSpPr>
          <p:cNvPr id="3" name="文本占位符 2"/>
          <p:cNvSpPr>
            <a:spLocks noGrp="1"/>
          </p:cNvSpPr>
          <p:nvPr>
            <p:ph type="body" sz="quarter" idx="10"/>
          </p:nvPr>
        </p:nvSpPr>
        <p:spPr>
          <a:xfrm>
            <a:off x="732155" y="1048385"/>
            <a:ext cx="10728325" cy="4878705"/>
          </a:xfrm>
        </p:spPr>
        <p:txBody>
          <a:bodyPr/>
          <a:lstStyle/>
          <a:p>
            <a:r>
              <a:rPr lang="zh-CN" altLang="en-US" dirty="0">
                <a:solidFill>
                  <a:srgbClr val="FF0000"/>
                </a:solidFill>
              </a:rPr>
              <a:t>自动学习</a:t>
            </a:r>
            <a:r>
              <a:rPr lang="zh-CN" altLang="en-US" dirty="0"/>
              <a:t>：</a:t>
            </a:r>
            <a:r>
              <a:rPr lang="zh-CN" altLang="en-US" sz="2000" dirty="0"/>
              <a:t>自动学习功能可以根据标注数据自动设计模型、自动调参、自动训练、自动压缩和部署模型，不需要代码编写和模型开发经验。只需三步，标注数据、自动训练、部署模型，即可完成模型构建</a:t>
            </a:r>
            <a:r>
              <a:rPr lang="zh-CN" altLang="en-US" dirty="0"/>
              <a:t>。</a:t>
            </a:r>
          </a:p>
          <a:p>
            <a:r>
              <a:rPr lang="zh-CN" altLang="en-US" dirty="0">
                <a:solidFill>
                  <a:srgbClr val="FF0000"/>
                </a:solidFill>
              </a:rPr>
              <a:t>端-边-云</a:t>
            </a:r>
            <a:r>
              <a:rPr lang="zh-CN" altLang="en-US" dirty="0"/>
              <a:t>：</a:t>
            </a:r>
            <a:r>
              <a:rPr lang="zh-CN" altLang="en-US" sz="2000" dirty="0"/>
              <a:t>端-边-云分别指端侧设备、智能边缘设备、公有云</a:t>
            </a:r>
            <a:r>
              <a:rPr lang="zh-CN" altLang="en-US" dirty="0"/>
              <a:t>。</a:t>
            </a:r>
          </a:p>
          <a:p>
            <a:r>
              <a:rPr lang="zh-CN" altLang="en-US" dirty="0">
                <a:solidFill>
                  <a:srgbClr val="FF0000"/>
                </a:solidFill>
              </a:rPr>
              <a:t>推理</a:t>
            </a:r>
            <a:r>
              <a:rPr lang="zh-CN" altLang="en-US" dirty="0"/>
              <a:t>：</a:t>
            </a:r>
            <a:r>
              <a:rPr lang="en-US" altLang="zh-CN" dirty="0"/>
              <a:t> </a:t>
            </a:r>
            <a:r>
              <a:rPr lang="zh-CN" altLang="en-US" sz="2000" dirty="0"/>
              <a:t>指按某种策略由已知判断推出新判断的思维过程。人工智能领域下，由机器模拟人类智能，使用构建的神经网络完成推理过程。</a:t>
            </a:r>
            <a:endParaRPr lang="zh-CN" altLang="en-US" dirty="0"/>
          </a:p>
          <a:p>
            <a:r>
              <a:rPr lang="zh-CN" altLang="en-US" dirty="0">
                <a:solidFill>
                  <a:srgbClr val="FF0000"/>
                </a:solidFill>
              </a:rPr>
              <a:t>在线推理</a:t>
            </a:r>
            <a:r>
              <a:rPr lang="zh-CN" altLang="en-US" dirty="0"/>
              <a:t>：</a:t>
            </a:r>
            <a:r>
              <a:rPr lang="en-US" altLang="zh-CN" dirty="0"/>
              <a:t> </a:t>
            </a:r>
            <a:r>
              <a:rPr lang="zh-CN" altLang="en-US" sz="2000" dirty="0"/>
              <a:t>在线推理是对每一个推理请求同步给出推理结果的在线服务（Web Service）。</a:t>
            </a:r>
          </a:p>
          <a:p>
            <a:r>
              <a:rPr lang="zh-CN" altLang="en-US" dirty="0">
                <a:solidFill>
                  <a:srgbClr val="FF0000"/>
                </a:solidFill>
              </a:rPr>
              <a:t>批量推理</a:t>
            </a:r>
            <a:r>
              <a:rPr lang="en-US" altLang="zh-CN" dirty="0"/>
              <a:t> </a:t>
            </a:r>
            <a:r>
              <a:rPr lang="zh-CN" altLang="en-US" dirty="0"/>
              <a:t>：</a:t>
            </a:r>
            <a:r>
              <a:rPr lang="zh-CN" altLang="en-US" sz="2000" dirty="0"/>
              <a:t>批量推理是对批量数据进行推理的批量作业</a:t>
            </a:r>
            <a:r>
              <a:rPr lang="zh-CN" altLang="en-US" dirty="0"/>
              <a:t>。</a:t>
            </a:r>
          </a:p>
          <a:p>
            <a:r>
              <a:rPr lang="zh-CN" altLang="en-US" dirty="0">
                <a:solidFill>
                  <a:srgbClr val="FF0000"/>
                </a:solidFill>
                <a:sym typeface="+mn-ea"/>
              </a:rPr>
              <a:t>Ascend芯片</a:t>
            </a:r>
            <a:r>
              <a:rPr lang="zh-CN" altLang="en-US" dirty="0">
                <a:sym typeface="+mn-ea"/>
              </a:rPr>
              <a:t>：</a:t>
            </a:r>
            <a:r>
              <a:rPr lang="zh-CN" altLang="en-US" sz="2000" dirty="0">
                <a:sym typeface="+mn-ea"/>
              </a:rPr>
              <a:t>Ascend芯片是华为设计的高计算力低功耗的AI芯片</a:t>
            </a:r>
            <a:r>
              <a:rPr lang="zh-CN" altLang="en-US" dirty="0">
                <a:sym typeface="+mn-ea"/>
              </a:rPr>
              <a:t>。</a:t>
            </a:r>
            <a:endParaRPr lang="zh-CN" altLang="en-US" dirty="0"/>
          </a:p>
          <a:p>
            <a:endParaRPr lang="zh-CN" altLang="en-US"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155" y="185420"/>
            <a:ext cx="10728325" cy="590550"/>
          </a:xfrm>
        </p:spPr>
        <p:txBody>
          <a:bodyPr/>
          <a:lstStyle/>
          <a:p>
            <a:r>
              <a:rPr lang="zh-CN" altLang="en-US"/>
              <a:t>ModelArts中常用概念</a:t>
            </a:r>
          </a:p>
        </p:txBody>
      </p:sp>
      <p:sp>
        <p:nvSpPr>
          <p:cNvPr id="3" name="文本占位符 2"/>
          <p:cNvSpPr>
            <a:spLocks noGrp="1"/>
          </p:cNvSpPr>
          <p:nvPr>
            <p:ph type="body" sz="quarter" idx="10"/>
          </p:nvPr>
        </p:nvSpPr>
        <p:spPr>
          <a:xfrm>
            <a:off x="444500" y="775970"/>
            <a:ext cx="11377930" cy="5525770"/>
          </a:xfrm>
        </p:spPr>
        <p:txBody>
          <a:bodyPr/>
          <a:lstStyle/>
          <a:p>
            <a:r>
              <a:rPr lang="zh-CN" altLang="en-US" dirty="0">
                <a:solidFill>
                  <a:srgbClr val="FF0000"/>
                </a:solidFill>
              </a:rPr>
              <a:t>资源池</a:t>
            </a:r>
            <a:r>
              <a:rPr lang="zh-CN" altLang="en-US" dirty="0"/>
              <a:t>：</a:t>
            </a:r>
            <a:r>
              <a:rPr lang="zh-CN" altLang="en-US" sz="2000" dirty="0"/>
              <a:t>ModelArts提供的大规模计算集群，可应用于模型开发、训练和部署。支持公共资源池和专属资源池两种，分别为共享资源池和独享资源池。ModelArts默认提供公共资源池，按需计费。专属资源池需单独创建，专属使用，不与其他用户共享。</a:t>
            </a:r>
          </a:p>
          <a:p>
            <a:r>
              <a:rPr lang="zh-CN" altLang="en-US" dirty="0">
                <a:solidFill>
                  <a:srgbClr val="FF0000"/>
                </a:solidFill>
              </a:rPr>
              <a:t>AI Gallery</a:t>
            </a:r>
            <a:r>
              <a:rPr lang="zh-CN" altLang="en-US" dirty="0"/>
              <a:t>：</a:t>
            </a:r>
            <a:r>
              <a:rPr lang="zh-CN" altLang="en-US" sz="2000" dirty="0"/>
              <a:t>预置常用模型和算法，您可以直接获取使用。您也可以将自己开发的模型、算法或数据集分享至市场，共享给个人或者公开共享。</a:t>
            </a:r>
          </a:p>
          <a:p>
            <a:r>
              <a:rPr lang="zh-CN" altLang="en-US" dirty="0">
                <a:solidFill>
                  <a:srgbClr val="FF0000"/>
                </a:solidFill>
              </a:rPr>
              <a:t>MoXing</a:t>
            </a:r>
            <a:r>
              <a:rPr lang="zh-CN" altLang="en-US" dirty="0"/>
              <a:t>：</a:t>
            </a:r>
            <a:r>
              <a:rPr lang="zh-CN" altLang="en-US" sz="1800" dirty="0"/>
              <a:t>MoXing是ModelArts自研的组件，是一种轻型的分布式框架，构建于TensorFlow、PyTorch、MXNet、MindSpore等深度学习引擎之上，使得这些计算引擎分布式性能更高，同时易用性更好。</a:t>
            </a:r>
          </a:p>
          <a:p>
            <a:pPr marL="0" indent="0">
              <a:buNone/>
            </a:pPr>
            <a:r>
              <a:rPr lang="en-US" altLang="zh-CN" sz="1800" dirty="0"/>
              <a:t>                </a:t>
            </a:r>
            <a:r>
              <a:rPr lang="zh-CN" altLang="en-US" sz="1800" dirty="0"/>
              <a:t>MoXing包含很多组件，其中MoXing Framework模块是一个基础公共组件，可用于访问OBS服务，</a:t>
            </a:r>
            <a:r>
              <a:rPr lang="en-US" altLang="zh-CN" sz="1800" dirty="0"/>
              <a:t>    </a:t>
            </a:r>
            <a:r>
              <a:rPr lang="zh-CN" altLang="en-US" sz="1800" dirty="0"/>
              <a:t>和具体的AI引擎解耦，在ModelArts支持的所有AI引擎(TensorFlow、MXNet、PyTorch、MindSpore等)下均可以使用。</a:t>
            </a:r>
          </a:p>
          <a:p>
            <a:pPr marL="0" indent="0">
              <a:buNone/>
            </a:pPr>
            <a:r>
              <a:rPr lang="zh-CN" altLang="en-US" sz="1800" dirty="0"/>
              <a:t> </a:t>
            </a:r>
            <a:r>
              <a:rPr lang="en-US" altLang="zh-CN" sz="1800" dirty="0"/>
              <a:t>              </a:t>
            </a:r>
            <a:r>
              <a:rPr lang="zh-CN" altLang="en-US" sz="1800" dirty="0"/>
              <a:t>MoXing Framework模块提供了OBS中常见的数据文件操作，如读写、列举、创建文件夹、查询、移动、拷贝、删除等。</a:t>
            </a:r>
            <a:endParaRPr lang="zh-CN" altLang="en-US" dirty="0"/>
          </a:p>
          <a:p>
            <a:r>
              <a:rPr lang="zh-CN" altLang="en-US" dirty="0"/>
              <a:t>在ModelArts Notebook中使用MoXing接口时，可直接调用接口，无需下载或安装SDK，使用限制比ModelArts SDK和OBS SDK少，非常便捷。</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05,&quot;width&quot;:858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3a2b6ced-95c1-41b4-9cca-4179c5b41e9b}"/>
  <p:tag name="TABLE_ENDDRAG_ORIGIN_RECT" val="742*686"/>
  <p:tag name="TABLE_ENDDRAG_RECT" val="72*194*742*686"/>
</p:tagLst>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6011</Words>
  <Application>Microsoft Office PowerPoint</Application>
  <PresentationFormat>宽屏</PresentationFormat>
  <Paragraphs>513</Paragraphs>
  <Slides>58</Slides>
  <Notes>47</Notes>
  <HiddenSlides>0</HiddenSlides>
  <MMClips>1</MMClips>
  <ScaleCrop>false</ScaleCrop>
  <HeadingPairs>
    <vt:vector size="6" baseType="variant">
      <vt:variant>
        <vt:lpstr>已用的字体</vt:lpstr>
      </vt:variant>
      <vt:variant>
        <vt:i4>4</vt:i4>
      </vt:variant>
      <vt:variant>
        <vt:lpstr>主题</vt:lpstr>
      </vt:variant>
      <vt:variant>
        <vt:i4>4</vt:i4>
      </vt:variant>
      <vt:variant>
        <vt:lpstr>幻灯片标题</vt:lpstr>
      </vt:variant>
      <vt:variant>
        <vt:i4>58</vt:i4>
      </vt:variant>
    </vt:vector>
  </HeadingPairs>
  <TitlesOfParts>
    <vt:vector size="66" baseType="lpstr">
      <vt:lpstr>Huawei Sans</vt:lpstr>
      <vt:lpstr>微软雅黑</vt:lpstr>
      <vt:lpstr>Arial</vt:lpstr>
      <vt:lpstr>Wingdings</vt:lpstr>
      <vt:lpstr>1_标题页模板</vt:lpstr>
      <vt:lpstr>2_功能页模板</vt:lpstr>
      <vt:lpstr>3_内容页模板</vt:lpstr>
      <vt:lpstr>4_感谢页模板</vt:lpstr>
      <vt:lpstr>ModelArts一站式AI开发平台</vt:lpstr>
      <vt:lpstr>PowerPoint 演示文稿</vt:lpstr>
      <vt:lpstr>PowerPoint 演示文稿</vt:lpstr>
      <vt:lpstr>PowerPoint 演示文稿</vt:lpstr>
      <vt:lpstr>AI开发基本流程介绍（1）</vt:lpstr>
      <vt:lpstr>AI开发基本流程介绍（2） </vt:lpstr>
      <vt:lpstr>AI开发基本概念</vt:lpstr>
      <vt:lpstr>ModelArts中常用概念</vt:lpstr>
      <vt:lpstr>ModelArts中常用概念</vt:lpstr>
      <vt:lpstr>数据管理</vt:lpstr>
      <vt:lpstr>开发环境</vt:lpstr>
      <vt:lpstr>MoXing 让算法开发更简单</vt:lpstr>
      <vt:lpstr>模型（1）</vt:lpstr>
      <vt:lpstr>模型（2）</vt:lpstr>
      <vt:lpstr>模型部署</vt:lpstr>
      <vt:lpstr>自动学习</vt:lpstr>
      <vt:lpstr>ModelArts支持的AI框架</vt:lpstr>
      <vt:lpstr>ModelArts：一站式AI开发平台 </vt:lpstr>
      <vt:lpstr>ModelArts：产品优势</vt:lpstr>
      <vt:lpstr>ModelArts训练：面向三类用户提供解决AI开发支持</vt:lpstr>
      <vt:lpstr>ModelArts：一站式AI开发平台</vt:lpstr>
      <vt:lpstr>PowerPoint 演示文稿</vt:lpstr>
      <vt:lpstr>1. 面向业务开发者：自动学习，零AI基础构建模型</vt:lpstr>
      <vt:lpstr>业务开发者开发流程</vt:lpstr>
      <vt:lpstr>ExeML引擎，自动学习三步创建AI模型</vt:lpstr>
      <vt:lpstr>在线标注，功能丰富的标注平台&amp;高效提升数据标注效率</vt:lpstr>
      <vt:lpstr>在线标注 - 人工标注</vt:lpstr>
      <vt:lpstr>数据处理——混合智能标注，大幅提升标注效率</vt:lpstr>
      <vt:lpstr>数据特征挖掘，提供深度数据优化建议</vt:lpstr>
      <vt:lpstr>2. 面向AI初学者：预置模型 ，让训练更简单</vt:lpstr>
      <vt:lpstr>向导配置式训练，清晰建模过程</vt:lpstr>
      <vt:lpstr>模型训练过程可评估和监控，训练过程和质量更可控</vt:lpstr>
      <vt:lpstr>3. 面向AI工程师：ModelArts开发流程详解</vt:lpstr>
      <vt:lpstr>交互式Notebook建模，支持Python建模语言，更开放</vt:lpstr>
      <vt:lpstr>模型管理</vt:lpstr>
      <vt:lpstr>端、边、云全场景AI模型部署</vt:lpstr>
      <vt:lpstr>AI市场，快速开发 便捷变现</vt:lpstr>
      <vt:lpstr>ModelArts AI市场：帮助企业轻松构筑内外部AI生态 </vt:lpstr>
      <vt:lpstr>PowerPoint 演示文稿</vt:lpstr>
      <vt:lpstr>对象存储服务OBS</vt:lpstr>
      <vt:lpstr>ModelArts SDK</vt:lpstr>
      <vt:lpstr>PyCharm ToolKit</vt:lpstr>
      <vt:lpstr>自定义算法开发MoXing让开发更便捷</vt:lpstr>
      <vt:lpstr>自定义算法开发MoXing分布式集群加速</vt:lpstr>
      <vt:lpstr>PowerPoint 演示文稿</vt:lpstr>
      <vt:lpstr>你的“专属秒拍” 在 华为云上个性定制</vt:lpstr>
      <vt:lpstr>用聆听保护雨林</vt:lpstr>
      <vt:lpstr>PowerPoint 演示文稿</vt:lpstr>
      <vt:lpstr>实验内容：按照步骤要求，完成自动学习</vt:lpstr>
      <vt:lpstr>作业要求：完成上页3个练习时请截图如下进行保存，在大作业里   提交。   </vt:lpstr>
      <vt:lpstr>AI初学者：实验预置算法构建模型</vt:lpstr>
      <vt:lpstr>ResNet50结构（Deep Residual Learning for Image Recognition）</vt:lpstr>
      <vt:lpstr>PowerPoint 演示文稿</vt:lpstr>
      <vt:lpstr>残差学习：</vt:lpstr>
      <vt:lpstr>使用预置算法构建模型</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杨 帆</cp:lastModifiedBy>
  <cp:revision>164</cp:revision>
  <cp:lastPrinted>2020-07-31T09:33:00Z</cp:lastPrinted>
  <dcterms:created xsi:type="dcterms:W3CDTF">2018-11-29T10:16:00Z</dcterms:created>
  <dcterms:modified xsi:type="dcterms:W3CDTF">2021-07-14T00:35:49Z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(3)VKZSRju4nnADry/djLpFHmKJIWWiBsXSJCtgl9e+qr31noTPr2H/EAt7fRDFzkJcTiS8DE8S
NU29gqRfmNuS/737CQOQBnrMc+PPqx9PqQDG0rnY/KUHX57AdHWYWsPE7+LVpjfyaGN5onCU
C8qkxng6zeVrlMJ/EqR0MpSfIg+COgL3bSubpyOTBAoNwi+t6KuhD3sULUf/qP/FjQvDS6pe
hy4VNHtRX6GlolMTcM</vt:lpwstr>
  </property>
  <property fmtid="{D5CDD505-2E9C-101B-9397-08002B2CF9AE}" pid="3" name="_2015_ms_pID_7253431">
    <vt:lpwstr>c+P+wzYs/LN0kCHpaNmS9tO0ZXLCgA+Hn36P+vnSirhclCzL3EpBrM
FzskbCdt8UT2m6FXF59f0iArYpeww3+BMCQrIAaCuQe73czlQuAfghvPAyHRkiGfw6W5Lw1m
frjqU4Jw5NBZhUsby7MxUB9z5ZOXC8kWxF/M8ZaUxipMZcFwGgX0IC4rNSXg/OgDCgu83ipt
hfNLTlsn0UPw38zkc1UPekMskk9e60MmJPUg</vt:lpwstr>
  </property>
  <property fmtid="{D5CDD505-2E9C-101B-9397-08002B2CF9AE}" pid="4" name="_2015_ms_pID_7253432">
    <vt:lpwstr>Dw==</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y fmtid="{D5CDD505-2E9C-101B-9397-08002B2CF9AE}" pid="10" name="KSOSaveFontToCloudKey">
    <vt:lpwstr>363544435_btnclosed</vt:lpwstr>
  </property>
  <property fmtid="{D5CDD505-2E9C-101B-9397-08002B2CF9AE}" pid="11" name="ICV">
    <vt:lpwstr>CA4285B7A8224E3DB3803534FAC8AD19</vt:lpwstr>
  </property>
  <property fmtid="{D5CDD505-2E9C-101B-9397-08002B2CF9AE}" pid="12" name="KSOProductBuildVer">
    <vt:lpwstr>2052-11.1.0.10578</vt:lpwstr>
  </property>
</Properties>
</file>